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2" r:id="rId9"/>
    <p:sldId id="263" r:id="rId10"/>
    <p:sldId id="267" r:id="rId11"/>
    <p:sldId id="268" r:id="rId12"/>
    <p:sldId id="264" r:id="rId13"/>
    <p:sldId id="266" r:id="rId14"/>
    <p:sldId id="270" r:id="rId15"/>
    <p:sldId id="271" r:id="rId16"/>
    <p:sldId id="265" r:id="rId17"/>
    <p:sldId id="272" r:id="rId18"/>
    <p:sldId id="273" r:id="rId19"/>
  </p:sldIdLst>
  <p:sldSz cx="14630400" cy="8229600"/>
  <p:notesSz cx="8229600" cy="14630400"/>
  <p:embeddedFontLst>
    <p:embeddedFont>
      <p:font typeface="Overpass" pitchFamily="2" charset="77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52222"/>
    <a:srgbClr val="27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22"/>
    <p:restoredTop sz="76939"/>
  </p:normalViewPr>
  <p:slideViewPr>
    <p:cSldViewPr snapToGrid="0" snapToObjects="1">
      <p:cViewPr varScale="1">
        <p:scale>
          <a:sx n="81" d="100"/>
          <a:sy n="81" d="100"/>
        </p:scale>
        <p:origin x="17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svg"/><Relationship Id="rId1" Type="http://schemas.openxmlformats.org/officeDocument/2006/relationships/image" Target="../media/image42.png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4" Type="http://schemas.openxmlformats.org/officeDocument/2006/relationships/image" Target="../media/image4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svg"/><Relationship Id="rId1" Type="http://schemas.openxmlformats.org/officeDocument/2006/relationships/image" Target="../media/image42.png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4" Type="http://schemas.openxmlformats.org/officeDocument/2006/relationships/image" Target="../media/image4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DE5101-2ABE-40BE-A99B-0DE5BD26616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811DFE81-ECAE-4DF4-8FD8-E00505C563A7}">
      <dgm:prSet/>
      <dgm:spPr/>
      <dgm:t>
        <a:bodyPr/>
        <a:lstStyle/>
        <a:p>
          <a:r>
            <a:rPr lang="en-US"/>
            <a:t>Normalized design importance </a:t>
          </a:r>
        </a:p>
      </dgm:t>
    </dgm:pt>
    <dgm:pt modelId="{F0AC1BC7-3F85-4820-A440-AE426B216DC8}" type="parTrans" cxnId="{0688A3FE-5FE1-46CE-A68F-01F237D5671E}">
      <dgm:prSet/>
      <dgm:spPr/>
      <dgm:t>
        <a:bodyPr/>
        <a:lstStyle/>
        <a:p>
          <a:endParaRPr lang="en-US"/>
        </a:p>
      </dgm:t>
    </dgm:pt>
    <dgm:pt modelId="{E5899F59-335A-4818-A72F-0E261436A432}" type="sibTrans" cxnId="{0688A3FE-5FE1-46CE-A68F-01F237D5671E}">
      <dgm:prSet/>
      <dgm:spPr/>
      <dgm:t>
        <a:bodyPr/>
        <a:lstStyle/>
        <a:p>
          <a:endParaRPr lang="en-US"/>
        </a:p>
      </dgm:t>
    </dgm:pt>
    <dgm:pt modelId="{CDBA419A-AEF4-445C-BDE5-BCD04623EF86}">
      <dgm:prSet/>
      <dgm:spPr/>
      <dgm:t>
        <a:bodyPr/>
        <a:lstStyle/>
        <a:p>
          <a:r>
            <a:rPr lang="en-US"/>
            <a:t>Query optimization impact</a:t>
          </a:r>
        </a:p>
      </dgm:t>
    </dgm:pt>
    <dgm:pt modelId="{2BBD5225-BF9E-454D-8F7C-7021ADB1F168}" type="parTrans" cxnId="{D1DF2CFB-1EDC-409C-9635-F1C93B50031D}">
      <dgm:prSet/>
      <dgm:spPr/>
      <dgm:t>
        <a:bodyPr/>
        <a:lstStyle/>
        <a:p>
          <a:endParaRPr lang="en-US"/>
        </a:p>
      </dgm:t>
    </dgm:pt>
    <dgm:pt modelId="{6B50E7D7-12DE-4AF9-AE90-6E5CC464033C}" type="sibTrans" cxnId="{D1DF2CFB-1EDC-409C-9635-F1C93B50031D}">
      <dgm:prSet/>
      <dgm:spPr/>
      <dgm:t>
        <a:bodyPr/>
        <a:lstStyle/>
        <a:p>
          <a:endParaRPr lang="en-US"/>
        </a:p>
      </dgm:t>
    </dgm:pt>
    <dgm:pt modelId="{9D29FA9E-7A76-4B88-968D-D78F5C9089A3}">
      <dgm:prSet/>
      <dgm:spPr/>
      <dgm:t>
        <a:bodyPr/>
        <a:lstStyle/>
        <a:p>
          <a:r>
            <a:rPr lang="en-US"/>
            <a:t>Security implementation</a:t>
          </a:r>
        </a:p>
      </dgm:t>
    </dgm:pt>
    <dgm:pt modelId="{99E87C59-DE02-47CA-A0E2-72A9BA993982}" type="parTrans" cxnId="{23B8D7A1-D185-4051-805F-9A7C15BB26B5}">
      <dgm:prSet/>
      <dgm:spPr/>
      <dgm:t>
        <a:bodyPr/>
        <a:lstStyle/>
        <a:p>
          <a:endParaRPr lang="en-US"/>
        </a:p>
      </dgm:t>
    </dgm:pt>
    <dgm:pt modelId="{72B7FD4F-1EF5-4FF7-8574-48889AA39DB8}" type="sibTrans" cxnId="{23B8D7A1-D185-4051-805F-9A7C15BB26B5}">
      <dgm:prSet/>
      <dgm:spPr/>
      <dgm:t>
        <a:bodyPr/>
        <a:lstStyle/>
        <a:p>
          <a:endParaRPr lang="en-US"/>
        </a:p>
      </dgm:t>
    </dgm:pt>
    <dgm:pt modelId="{BDFB47FF-E5D9-445B-B2E4-998B91F88405}">
      <dgm:prSet/>
      <dgm:spPr/>
      <dgm:t>
        <a:bodyPr/>
        <a:lstStyle/>
        <a:p>
          <a:r>
            <a:rPr lang="en-US"/>
            <a:t>Scalability considerations</a:t>
          </a:r>
        </a:p>
      </dgm:t>
    </dgm:pt>
    <dgm:pt modelId="{644E0736-BC6E-4E04-ADA7-F85D79C1D2BB}" type="parTrans" cxnId="{14992D66-41AF-4F63-B3A0-C729461F7A81}">
      <dgm:prSet/>
      <dgm:spPr/>
      <dgm:t>
        <a:bodyPr/>
        <a:lstStyle/>
        <a:p>
          <a:endParaRPr lang="en-US"/>
        </a:p>
      </dgm:t>
    </dgm:pt>
    <dgm:pt modelId="{B077E7DF-EBCD-40EB-9296-6DB62704AC56}" type="sibTrans" cxnId="{14992D66-41AF-4F63-B3A0-C729461F7A81}">
      <dgm:prSet/>
      <dgm:spPr/>
      <dgm:t>
        <a:bodyPr/>
        <a:lstStyle/>
        <a:p>
          <a:endParaRPr lang="en-US"/>
        </a:p>
      </dgm:t>
    </dgm:pt>
    <dgm:pt modelId="{DDB20015-2B26-4470-92AF-3B6D266CCF69}" type="pres">
      <dgm:prSet presAssocID="{B3DE5101-2ABE-40BE-A99B-0DE5BD266165}" presName="root" presStyleCnt="0">
        <dgm:presLayoutVars>
          <dgm:dir/>
          <dgm:resizeHandles val="exact"/>
        </dgm:presLayoutVars>
      </dgm:prSet>
      <dgm:spPr/>
    </dgm:pt>
    <dgm:pt modelId="{8D1BD880-789A-4BA2-A3DD-EFEDCDF32414}" type="pres">
      <dgm:prSet presAssocID="{811DFE81-ECAE-4DF4-8FD8-E00505C563A7}" presName="compNode" presStyleCnt="0"/>
      <dgm:spPr/>
    </dgm:pt>
    <dgm:pt modelId="{D4CD217A-D2D1-418E-8644-D6EF172EAA0C}" type="pres">
      <dgm:prSet presAssocID="{811DFE81-ECAE-4DF4-8FD8-E00505C563A7}" presName="bgRect" presStyleLbl="bgShp" presStyleIdx="0" presStyleCnt="4"/>
      <dgm:spPr/>
    </dgm:pt>
    <dgm:pt modelId="{578E7862-F87A-4AE1-B9AF-963C3D6F272C}" type="pres">
      <dgm:prSet presAssocID="{811DFE81-ECAE-4DF4-8FD8-E00505C563A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3B2937C-3CA7-40FB-899D-FECC7B06E502}" type="pres">
      <dgm:prSet presAssocID="{811DFE81-ECAE-4DF4-8FD8-E00505C563A7}" presName="spaceRect" presStyleCnt="0"/>
      <dgm:spPr/>
    </dgm:pt>
    <dgm:pt modelId="{F75FBAE9-CA68-430D-A668-46EAC9C8E596}" type="pres">
      <dgm:prSet presAssocID="{811DFE81-ECAE-4DF4-8FD8-E00505C563A7}" presName="parTx" presStyleLbl="revTx" presStyleIdx="0" presStyleCnt="4">
        <dgm:presLayoutVars>
          <dgm:chMax val="0"/>
          <dgm:chPref val="0"/>
        </dgm:presLayoutVars>
      </dgm:prSet>
      <dgm:spPr/>
    </dgm:pt>
    <dgm:pt modelId="{FC709431-E6EE-4887-9083-9F8A43B3F000}" type="pres">
      <dgm:prSet presAssocID="{E5899F59-335A-4818-A72F-0E261436A432}" presName="sibTrans" presStyleCnt="0"/>
      <dgm:spPr/>
    </dgm:pt>
    <dgm:pt modelId="{B44F29B0-4BC9-448D-802A-985CFCCF2A84}" type="pres">
      <dgm:prSet presAssocID="{CDBA419A-AEF4-445C-BDE5-BCD04623EF86}" presName="compNode" presStyleCnt="0"/>
      <dgm:spPr/>
    </dgm:pt>
    <dgm:pt modelId="{07C1967F-740D-40A0-9EE2-ADAA51116C56}" type="pres">
      <dgm:prSet presAssocID="{CDBA419A-AEF4-445C-BDE5-BCD04623EF86}" presName="bgRect" presStyleLbl="bgShp" presStyleIdx="1" presStyleCnt="4"/>
      <dgm:spPr/>
    </dgm:pt>
    <dgm:pt modelId="{91F5F377-534A-489F-A836-A0023E50C8FF}" type="pres">
      <dgm:prSet presAssocID="{CDBA419A-AEF4-445C-BDE5-BCD04623EF8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AC2DAF1C-8783-4B6C-96D8-83194CE926AE}" type="pres">
      <dgm:prSet presAssocID="{CDBA419A-AEF4-445C-BDE5-BCD04623EF86}" presName="spaceRect" presStyleCnt="0"/>
      <dgm:spPr/>
    </dgm:pt>
    <dgm:pt modelId="{D094C8ED-BC5C-4028-9C0A-36CE4EF17B3B}" type="pres">
      <dgm:prSet presAssocID="{CDBA419A-AEF4-445C-BDE5-BCD04623EF86}" presName="parTx" presStyleLbl="revTx" presStyleIdx="1" presStyleCnt="4">
        <dgm:presLayoutVars>
          <dgm:chMax val="0"/>
          <dgm:chPref val="0"/>
        </dgm:presLayoutVars>
      </dgm:prSet>
      <dgm:spPr/>
    </dgm:pt>
    <dgm:pt modelId="{9AE7931F-6419-4579-B557-F71E5EF67EB1}" type="pres">
      <dgm:prSet presAssocID="{6B50E7D7-12DE-4AF9-AE90-6E5CC464033C}" presName="sibTrans" presStyleCnt="0"/>
      <dgm:spPr/>
    </dgm:pt>
    <dgm:pt modelId="{C9B67E78-107D-47CA-9657-4E1F380A4F1B}" type="pres">
      <dgm:prSet presAssocID="{9D29FA9E-7A76-4B88-968D-D78F5C9089A3}" presName="compNode" presStyleCnt="0"/>
      <dgm:spPr/>
    </dgm:pt>
    <dgm:pt modelId="{ACCB4ED1-292C-450C-97C2-33EEF039B2A4}" type="pres">
      <dgm:prSet presAssocID="{9D29FA9E-7A76-4B88-968D-D78F5C9089A3}" presName="bgRect" presStyleLbl="bgShp" presStyleIdx="2" presStyleCnt="4"/>
      <dgm:spPr/>
    </dgm:pt>
    <dgm:pt modelId="{5A8FC0CA-AC04-4545-9EBB-377422C1A144}" type="pres">
      <dgm:prSet presAssocID="{9D29FA9E-7A76-4B88-968D-D78F5C9089A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02F2CC97-77D2-4A24-A373-C802DF3E8F17}" type="pres">
      <dgm:prSet presAssocID="{9D29FA9E-7A76-4B88-968D-D78F5C9089A3}" presName="spaceRect" presStyleCnt="0"/>
      <dgm:spPr/>
    </dgm:pt>
    <dgm:pt modelId="{B089AB39-BF78-4C21-A3F7-E6C6817C8256}" type="pres">
      <dgm:prSet presAssocID="{9D29FA9E-7A76-4B88-968D-D78F5C9089A3}" presName="parTx" presStyleLbl="revTx" presStyleIdx="2" presStyleCnt="4">
        <dgm:presLayoutVars>
          <dgm:chMax val="0"/>
          <dgm:chPref val="0"/>
        </dgm:presLayoutVars>
      </dgm:prSet>
      <dgm:spPr/>
    </dgm:pt>
    <dgm:pt modelId="{9FEA928D-1AF6-4BDE-B91D-3C815B4B9706}" type="pres">
      <dgm:prSet presAssocID="{72B7FD4F-1EF5-4FF7-8574-48889AA39DB8}" presName="sibTrans" presStyleCnt="0"/>
      <dgm:spPr/>
    </dgm:pt>
    <dgm:pt modelId="{2D65E539-CC8F-4CFC-95B8-51B3EEC4F128}" type="pres">
      <dgm:prSet presAssocID="{BDFB47FF-E5D9-445B-B2E4-998B91F88405}" presName="compNode" presStyleCnt="0"/>
      <dgm:spPr/>
    </dgm:pt>
    <dgm:pt modelId="{33A14662-114D-4DAE-8B96-5B58D41EB672}" type="pres">
      <dgm:prSet presAssocID="{BDFB47FF-E5D9-445B-B2E4-998B91F88405}" presName="bgRect" presStyleLbl="bgShp" presStyleIdx="3" presStyleCnt="4"/>
      <dgm:spPr/>
    </dgm:pt>
    <dgm:pt modelId="{70228CA1-A992-4828-9C92-736490CB3EC6}" type="pres">
      <dgm:prSet presAssocID="{BDFB47FF-E5D9-445B-B2E4-998B91F8840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B889D48-6EB8-4F74-90FA-6E4D99FAF528}" type="pres">
      <dgm:prSet presAssocID="{BDFB47FF-E5D9-445B-B2E4-998B91F88405}" presName="spaceRect" presStyleCnt="0"/>
      <dgm:spPr/>
    </dgm:pt>
    <dgm:pt modelId="{D09A322B-EBFD-4050-9BE2-3143E319E959}" type="pres">
      <dgm:prSet presAssocID="{BDFB47FF-E5D9-445B-B2E4-998B91F8840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436D1230-2826-4EA0-B87B-5763680B8431}" type="presOf" srcId="{9D29FA9E-7A76-4B88-968D-D78F5C9089A3}" destId="{B089AB39-BF78-4C21-A3F7-E6C6817C8256}" srcOrd="0" destOrd="0" presId="urn:microsoft.com/office/officeart/2018/2/layout/IconVerticalSolidList"/>
    <dgm:cxn modelId="{E1418158-8A20-4D85-B47F-A0978DBEFF10}" type="presOf" srcId="{B3DE5101-2ABE-40BE-A99B-0DE5BD266165}" destId="{DDB20015-2B26-4470-92AF-3B6D266CCF69}" srcOrd="0" destOrd="0" presId="urn:microsoft.com/office/officeart/2018/2/layout/IconVerticalSolidList"/>
    <dgm:cxn modelId="{14992D66-41AF-4F63-B3A0-C729461F7A81}" srcId="{B3DE5101-2ABE-40BE-A99B-0DE5BD266165}" destId="{BDFB47FF-E5D9-445B-B2E4-998B91F88405}" srcOrd="3" destOrd="0" parTransId="{644E0736-BC6E-4E04-ADA7-F85D79C1D2BB}" sibTransId="{B077E7DF-EBCD-40EB-9296-6DB62704AC56}"/>
    <dgm:cxn modelId="{E6E8DC8E-FE60-44F8-9A8B-0AE32BAD0165}" type="presOf" srcId="{CDBA419A-AEF4-445C-BDE5-BCD04623EF86}" destId="{D094C8ED-BC5C-4028-9C0A-36CE4EF17B3B}" srcOrd="0" destOrd="0" presId="urn:microsoft.com/office/officeart/2018/2/layout/IconVerticalSolidList"/>
    <dgm:cxn modelId="{23B8D7A1-D185-4051-805F-9A7C15BB26B5}" srcId="{B3DE5101-2ABE-40BE-A99B-0DE5BD266165}" destId="{9D29FA9E-7A76-4B88-968D-D78F5C9089A3}" srcOrd="2" destOrd="0" parTransId="{99E87C59-DE02-47CA-A0E2-72A9BA993982}" sibTransId="{72B7FD4F-1EF5-4FF7-8574-48889AA39DB8}"/>
    <dgm:cxn modelId="{CA4589DB-3A8C-461B-9A6F-F542E8FD470D}" type="presOf" srcId="{811DFE81-ECAE-4DF4-8FD8-E00505C563A7}" destId="{F75FBAE9-CA68-430D-A668-46EAC9C8E596}" srcOrd="0" destOrd="0" presId="urn:microsoft.com/office/officeart/2018/2/layout/IconVerticalSolidList"/>
    <dgm:cxn modelId="{63D8D2F6-C5CD-44BB-92DF-2711A1E9787D}" type="presOf" srcId="{BDFB47FF-E5D9-445B-B2E4-998B91F88405}" destId="{D09A322B-EBFD-4050-9BE2-3143E319E959}" srcOrd="0" destOrd="0" presId="urn:microsoft.com/office/officeart/2018/2/layout/IconVerticalSolidList"/>
    <dgm:cxn modelId="{D1DF2CFB-1EDC-409C-9635-F1C93B50031D}" srcId="{B3DE5101-2ABE-40BE-A99B-0DE5BD266165}" destId="{CDBA419A-AEF4-445C-BDE5-BCD04623EF86}" srcOrd="1" destOrd="0" parTransId="{2BBD5225-BF9E-454D-8F7C-7021ADB1F168}" sibTransId="{6B50E7D7-12DE-4AF9-AE90-6E5CC464033C}"/>
    <dgm:cxn modelId="{0688A3FE-5FE1-46CE-A68F-01F237D5671E}" srcId="{B3DE5101-2ABE-40BE-A99B-0DE5BD266165}" destId="{811DFE81-ECAE-4DF4-8FD8-E00505C563A7}" srcOrd="0" destOrd="0" parTransId="{F0AC1BC7-3F85-4820-A440-AE426B216DC8}" sibTransId="{E5899F59-335A-4818-A72F-0E261436A432}"/>
    <dgm:cxn modelId="{6FD15F8A-520C-48C6-9BD6-7813D5649B65}" type="presParOf" srcId="{DDB20015-2B26-4470-92AF-3B6D266CCF69}" destId="{8D1BD880-789A-4BA2-A3DD-EFEDCDF32414}" srcOrd="0" destOrd="0" presId="urn:microsoft.com/office/officeart/2018/2/layout/IconVerticalSolidList"/>
    <dgm:cxn modelId="{F8C37C0C-190D-414F-AC37-14066347A6EC}" type="presParOf" srcId="{8D1BD880-789A-4BA2-A3DD-EFEDCDF32414}" destId="{D4CD217A-D2D1-418E-8644-D6EF172EAA0C}" srcOrd="0" destOrd="0" presId="urn:microsoft.com/office/officeart/2018/2/layout/IconVerticalSolidList"/>
    <dgm:cxn modelId="{9A57343F-856C-4C2B-BDA5-4200841FCF08}" type="presParOf" srcId="{8D1BD880-789A-4BA2-A3DD-EFEDCDF32414}" destId="{578E7862-F87A-4AE1-B9AF-963C3D6F272C}" srcOrd="1" destOrd="0" presId="urn:microsoft.com/office/officeart/2018/2/layout/IconVerticalSolidList"/>
    <dgm:cxn modelId="{01C62918-A3A1-4FEA-B135-8D86B0617A84}" type="presParOf" srcId="{8D1BD880-789A-4BA2-A3DD-EFEDCDF32414}" destId="{C3B2937C-3CA7-40FB-899D-FECC7B06E502}" srcOrd="2" destOrd="0" presId="urn:microsoft.com/office/officeart/2018/2/layout/IconVerticalSolidList"/>
    <dgm:cxn modelId="{9AA0235E-7340-4C94-810C-61E29AA7D5E6}" type="presParOf" srcId="{8D1BD880-789A-4BA2-A3DD-EFEDCDF32414}" destId="{F75FBAE9-CA68-430D-A668-46EAC9C8E596}" srcOrd="3" destOrd="0" presId="urn:microsoft.com/office/officeart/2018/2/layout/IconVerticalSolidList"/>
    <dgm:cxn modelId="{F4A67F9F-6002-4283-B95C-A0EC59AD23EC}" type="presParOf" srcId="{DDB20015-2B26-4470-92AF-3B6D266CCF69}" destId="{FC709431-E6EE-4887-9083-9F8A43B3F000}" srcOrd="1" destOrd="0" presId="urn:microsoft.com/office/officeart/2018/2/layout/IconVerticalSolidList"/>
    <dgm:cxn modelId="{B0344521-55EB-4A14-A96C-D7A980EA9F10}" type="presParOf" srcId="{DDB20015-2B26-4470-92AF-3B6D266CCF69}" destId="{B44F29B0-4BC9-448D-802A-985CFCCF2A84}" srcOrd="2" destOrd="0" presId="urn:microsoft.com/office/officeart/2018/2/layout/IconVerticalSolidList"/>
    <dgm:cxn modelId="{7F1AD994-04EF-4B1F-A5BD-5D26865AA6B3}" type="presParOf" srcId="{B44F29B0-4BC9-448D-802A-985CFCCF2A84}" destId="{07C1967F-740D-40A0-9EE2-ADAA51116C56}" srcOrd="0" destOrd="0" presId="urn:microsoft.com/office/officeart/2018/2/layout/IconVerticalSolidList"/>
    <dgm:cxn modelId="{87AEF0BA-DE07-4654-BE38-725AF164C198}" type="presParOf" srcId="{B44F29B0-4BC9-448D-802A-985CFCCF2A84}" destId="{91F5F377-534A-489F-A836-A0023E50C8FF}" srcOrd="1" destOrd="0" presId="urn:microsoft.com/office/officeart/2018/2/layout/IconVerticalSolidList"/>
    <dgm:cxn modelId="{02FAE019-F73A-40F1-8580-F7A1C6EE7B7E}" type="presParOf" srcId="{B44F29B0-4BC9-448D-802A-985CFCCF2A84}" destId="{AC2DAF1C-8783-4B6C-96D8-83194CE926AE}" srcOrd="2" destOrd="0" presId="urn:microsoft.com/office/officeart/2018/2/layout/IconVerticalSolidList"/>
    <dgm:cxn modelId="{211AB4D0-C6DB-4D07-8D8A-31D9108FD658}" type="presParOf" srcId="{B44F29B0-4BC9-448D-802A-985CFCCF2A84}" destId="{D094C8ED-BC5C-4028-9C0A-36CE4EF17B3B}" srcOrd="3" destOrd="0" presId="urn:microsoft.com/office/officeart/2018/2/layout/IconVerticalSolidList"/>
    <dgm:cxn modelId="{623422FE-FE9C-4B73-9B6C-64B5FCCF77F2}" type="presParOf" srcId="{DDB20015-2B26-4470-92AF-3B6D266CCF69}" destId="{9AE7931F-6419-4579-B557-F71E5EF67EB1}" srcOrd="3" destOrd="0" presId="urn:microsoft.com/office/officeart/2018/2/layout/IconVerticalSolidList"/>
    <dgm:cxn modelId="{FE3C6672-D5B3-4649-B210-27A67FC0CBB7}" type="presParOf" srcId="{DDB20015-2B26-4470-92AF-3B6D266CCF69}" destId="{C9B67E78-107D-47CA-9657-4E1F380A4F1B}" srcOrd="4" destOrd="0" presId="urn:microsoft.com/office/officeart/2018/2/layout/IconVerticalSolidList"/>
    <dgm:cxn modelId="{BFB54572-19BE-41ED-A0A9-A519B98DAEAA}" type="presParOf" srcId="{C9B67E78-107D-47CA-9657-4E1F380A4F1B}" destId="{ACCB4ED1-292C-450C-97C2-33EEF039B2A4}" srcOrd="0" destOrd="0" presId="urn:microsoft.com/office/officeart/2018/2/layout/IconVerticalSolidList"/>
    <dgm:cxn modelId="{CA4F0971-B544-40F1-9A08-490D9DA8B599}" type="presParOf" srcId="{C9B67E78-107D-47CA-9657-4E1F380A4F1B}" destId="{5A8FC0CA-AC04-4545-9EBB-377422C1A144}" srcOrd="1" destOrd="0" presId="urn:microsoft.com/office/officeart/2018/2/layout/IconVerticalSolidList"/>
    <dgm:cxn modelId="{99426553-C548-492E-82E5-35E7F2DA48CD}" type="presParOf" srcId="{C9B67E78-107D-47CA-9657-4E1F380A4F1B}" destId="{02F2CC97-77D2-4A24-A373-C802DF3E8F17}" srcOrd="2" destOrd="0" presId="urn:microsoft.com/office/officeart/2018/2/layout/IconVerticalSolidList"/>
    <dgm:cxn modelId="{44CC9220-F175-41F4-B714-6831BB559806}" type="presParOf" srcId="{C9B67E78-107D-47CA-9657-4E1F380A4F1B}" destId="{B089AB39-BF78-4C21-A3F7-E6C6817C8256}" srcOrd="3" destOrd="0" presId="urn:microsoft.com/office/officeart/2018/2/layout/IconVerticalSolidList"/>
    <dgm:cxn modelId="{C7B51B07-2477-4F39-8FC2-23E455281104}" type="presParOf" srcId="{DDB20015-2B26-4470-92AF-3B6D266CCF69}" destId="{9FEA928D-1AF6-4BDE-B91D-3C815B4B9706}" srcOrd="5" destOrd="0" presId="urn:microsoft.com/office/officeart/2018/2/layout/IconVerticalSolidList"/>
    <dgm:cxn modelId="{9D5FA1F2-9DDF-4E0A-9314-4135B183CDC2}" type="presParOf" srcId="{DDB20015-2B26-4470-92AF-3B6D266CCF69}" destId="{2D65E539-CC8F-4CFC-95B8-51B3EEC4F128}" srcOrd="6" destOrd="0" presId="urn:microsoft.com/office/officeart/2018/2/layout/IconVerticalSolidList"/>
    <dgm:cxn modelId="{87472AF8-7027-4D39-AB7A-2D1F4AAE7546}" type="presParOf" srcId="{2D65E539-CC8F-4CFC-95B8-51B3EEC4F128}" destId="{33A14662-114D-4DAE-8B96-5B58D41EB672}" srcOrd="0" destOrd="0" presId="urn:microsoft.com/office/officeart/2018/2/layout/IconVerticalSolidList"/>
    <dgm:cxn modelId="{C95F5EB2-6F08-4996-A484-0CACD0548E8F}" type="presParOf" srcId="{2D65E539-CC8F-4CFC-95B8-51B3EEC4F128}" destId="{70228CA1-A992-4828-9C92-736490CB3EC6}" srcOrd="1" destOrd="0" presId="urn:microsoft.com/office/officeart/2018/2/layout/IconVerticalSolidList"/>
    <dgm:cxn modelId="{DAD0C106-969D-4526-AB74-91B42F114D55}" type="presParOf" srcId="{2D65E539-CC8F-4CFC-95B8-51B3EEC4F128}" destId="{BB889D48-6EB8-4F74-90FA-6E4D99FAF528}" srcOrd="2" destOrd="0" presId="urn:microsoft.com/office/officeart/2018/2/layout/IconVerticalSolidList"/>
    <dgm:cxn modelId="{A317ECAA-E518-4AC1-BC79-A2A7824280BB}" type="presParOf" srcId="{2D65E539-CC8F-4CFC-95B8-51B3EEC4F128}" destId="{D09A322B-EBFD-4050-9BE2-3143E319E95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CD217A-D2D1-418E-8644-D6EF172EAA0C}">
      <dsp:nvSpPr>
        <dsp:cNvPr id="0" name=""/>
        <dsp:cNvSpPr/>
      </dsp:nvSpPr>
      <dsp:spPr>
        <a:xfrm>
          <a:off x="0" y="2798"/>
          <a:ext cx="7019469" cy="141823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8E7862-F87A-4AE1-B9AF-963C3D6F272C}">
      <dsp:nvSpPr>
        <dsp:cNvPr id="0" name=""/>
        <dsp:cNvSpPr/>
      </dsp:nvSpPr>
      <dsp:spPr>
        <a:xfrm>
          <a:off x="429015" y="321900"/>
          <a:ext cx="780027" cy="7800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5FBAE9-CA68-430D-A668-46EAC9C8E596}">
      <dsp:nvSpPr>
        <dsp:cNvPr id="0" name=""/>
        <dsp:cNvSpPr/>
      </dsp:nvSpPr>
      <dsp:spPr>
        <a:xfrm>
          <a:off x="1638058" y="2798"/>
          <a:ext cx="5381410" cy="14182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096" tIns="150096" rIns="150096" bIns="15009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Normalized design importance </a:t>
          </a:r>
        </a:p>
      </dsp:txBody>
      <dsp:txXfrm>
        <a:off x="1638058" y="2798"/>
        <a:ext cx="5381410" cy="1418232"/>
      </dsp:txXfrm>
    </dsp:sp>
    <dsp:sp modelId="{07C1967F-740D-40A0-9EE2-ADAA51116C56}">
      <dsp:nvSpPr>
        <dsp:cNvPr id="0" name=""/>
        <dsp:cNvSpPr/>
      </dsp:nvSpPr>
      <dsp:spPr>
        <a:xfrm>
          <a:off x="0" y="1775589"/>
          <a:ext cx="7019469" cy="141823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F5F377-534A-489F-A836-A0023E50C8FF}">
      <dsp:nvSpPr>
        <dsp:cNvPr id="0" name=""/>
        <dsp:cNvSpPr/>
      </dsp:nvSpPr>
      <dsp:spPr>
        <a:xfrm>
          <a:off x="429015" y="2094691"/>
          <a:ext cx="780027" cy="7800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94C8ED-BC5C-4028-9C0A-36CE4EF17B3B}">
      <dsp:nvSpPr>
        <dsp:cNvPr id="0" name=""/>
        <dsp:cNvSpPr/>
      </dsp:nvSpPr>
      <dsp:spPr>
        <a:xfrm>
          <a:off x="1638058" y="1775589"/>
          <a:ext cx="5381410" cy="14182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096" tIns="150096" rIns="150096" bIns="15009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Query optimization impact</a:t>
          </a:r>
        </a:p>
      </dsp:txBody>
      <dsp:txXfrm>
        <a:off x="1638058" y="1775589"/>
        <a:ext cx="5381410" cy="1418232"/>
      </dsp:txXfrm>
    </dsp:sp>
    <dsp:sp modelId="{ACCB4ED1-292C-450C-97C2-33EEF039B2A4}">
      <dsp:nvSpPr>
        <dsp:cNvPr id="0" name=""/>
        <dsp:cNvSpPr/>
      </dsp:nvSpPr>
      <dsp:spPr>
        <a:xfrm>
          <a:off x="0" y="3548380"/>
          <a:ext cx="7019469" cy="141823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8FC0CA-AC04-4545-9EBB-377422C1A144}">
      <dsp:nvSpPr>
        <dsp:cNvPr id="0" name=""/>
        <dsp:cNvSpPr/>
      </dsp:nvSpPr>
      <dsp:spPr>
        <a:xfrm>
          <a:off x="429015" y="3867482"/>
          <a:ext cx="780027" cy="78002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89AB39-BF78-4C21-A3F7-E6C6817C8256}">
      <dsp:nvSpPr>
        <dsp:cNvPr id="0" name=""/>
        <dsp:cNvSpPr/>
      </dsp:nvSpPr>
      <dsp:spPr>
        <a:xfrm>
          <a:off x="1638058" y="3548380"/>
          <a:ext cx="5381410" cy="14182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096" tIns="150096" rIns="150096" bIns="15009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Security implementation</a:t>
          </a:r>
        </a:p>
      </dsp:txBody>
      <dsp:txXfrm>
        <a:off x="1638058" y="3548380"/>
        <a:ext cx="5381410" cy="1418232"/>
      </dsp:txXfrm>
    </dsp:sp>
    <dsp:sp modelId="{33A14662-114D-4DAE-8B96-5B58D41EB672}">
      <dsp:nvSpPr>
        <dsp:cNvPr id="0" name=""/>
        <dsp:cNvSpPr/>
      </dsp:nvSpPr>
      <dsp:spPr>
        <a:xfrm>
          <a:off x="0" y="5321170"/>
          <a:ext cx="7019469" cy="141823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228CA1-A992-4828-9C92-736490CB3EC6}">
      <dsp:nvSpPr>
        <dsp:cNvPr id="0" name=""/>
        <dsp:cNvSpPr/>
      </dsp:nvSpPr>
      <dsp:spPr>
        <a:xfrm>
          <a:off x="429015" y="5640273"/>
          <a:ext cx="780027" cy="78002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9A322B-EBFD-4050-9BE2-3143E319E959}">
      <dsp:nvSpPr>
        <dsp:cNvPr id="0" name=""/>
        <dsp:cNvSpPr/>
      </dsp:nvSpPr>
      <dsp:spPr>
        <a:xfrm>
          <a:off x="1638058" y="5321170"/>
          <a:ext cx="5381410" cy="14182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096" tIns="150096" rIns="150096" bIns="15009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Scalability considerations</a:t>
          </a:r>
        </a:p>
      </dsp:txBody>
      <dsp:txXfrm>
        <a:off x="1638058" y="5321170"/>
        <a:ext cx="5381410" cy="14182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4991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morning/afternoon everyone. [Pause]</a:t>
            </a:r>
          </a:p>
          <a:p>
            <a:r>
              <a:rPr lang="en-US" dirty="0"/>
              <a:t>I'm Vigneshwar Reddy G, and on behalf of Group 7, I'm excited to present our Job Recruitment Database System. With me today are my teammates Alex, Bharath, Kasi Vishwanath, and Sumanth. </a:t>
            </a:r>
          </a:p>
          <a:p>
            <a:r>
              <a:rPr lang="en-US" dirty="0"/>
              <a:t>Our project addresses a critical challenge in modern HR operations. Let me share why this matters.    [</a:t>
            </a:r>
            <a:r>
              <a:rPr lang="en-US" dirty="0" err="1"/>
              <a:t>nextslide</a:t>
            </a:r>
            <a:r>
              <a:rPr lang="en-US" dirty="0"/>
              <a:t>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388DA-D5D7-7B4E-F974-5B76925E6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A8338E-1020-DCA9-F66F-41F7CFF178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D5C0C8-3EBA-2C7A-50EC-A7B349D796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Skills Matching system is particularly powerful: </a:t>
            </a:r>
          </a:p>
          <a:p>
            <a:r>
              <a:rPr lang="en-US" dirty="0"/>
              <a:t>Automatic skill comparison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Percentage match calculations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Suggested candidate rankings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E02E1A-FC38-BD5F-01A7-A93AAD0743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1284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5344CF-73C6-527B-62FC-FC4025CD7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FF80B9-197F-4FE9-34CB-C893942036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48FC72-BA55-86C9-F19E-E1729CBF09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Search and Filter functionality allows users to: </a:t>
            </a:r>
          </a:p>
          <a:p>
            <a:endParaRPr lang="en-US" dirty="0"/>
          </a:p>
          <a:p>
            <a:r>
              <a:rPr lang="en-US" dirty="0"/>
              <a:t>Filter by multiple criteria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Sort by relevance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Save common searches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3D87C-832F-DD81-FE93-B0B90CF745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6847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technical side, we've built this using: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React for the frontend, ensuring a responsive experience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MySQL for robust data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RESTful APIs for efficient communication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44323-723A-C66C-6862-6C40E514A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FD2013-6CAF-8CE6-D49D-6C96B68B78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0B40C0-3B33-A39F-553C-DDEC312DF7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Let me quickly demonstrate our homepage... </a:t>
            </a:r>
          </a:p>
          <a:p>
            <a:endParaRPr lang="en-US" dirty="0"/>
          </a:p>
          <a:p>
            <a:r>
              <a:rPr lang="en-US" dirty="0"/>
              <a:t>A [Brief demo] will be given by </a:t>
            </a:r>
            <a:r>
              <a:rPr lang="en-US" dirty="0" err="1"/>
              <a:t>vigneshwar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48EAE9-1342-8DF2-7123-C95155D8A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32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77D83-9ECE-3ED7-7D67-4E403DE62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EAC0F9-DD0E-B016-4E03-BFC118F9B3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E04CE1-3BC8-5AF8-59BA-3762075C80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our homepage with separate dashboards for Employer and applicant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963C0-B1C9-906E-8CE2-A2A9D75643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0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39C73-7856-CC61-72DE-90CECEFFCF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1BC522-3C08-8783-DF9D-D77F84E423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5E2C23-5A25-D2A4-4E2B-B2DCC0FF44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me quickly demonstrate our application... </a:t>
            </a:r>
          </a:p>
          <a:p>
            <a:endParaRPr lang="en-US" dirty="0"/>
          </a:p>
          <a:p>
            <a:r>
              <a:rPr lang="en-US" dirty="0"/>
              <a:t>Sumanth will now discuss where we're taking this system in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8270E-789E-F12A-EF36-722D2B5E99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433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our current system is fully functional, we have exciting plans for future enhancements. </a:t>
            </a:r>
          </a:p>
          <a:p>
            <a:endParaRPr lang="en-US" dirty="0"/>
          </a:p>
          <a:p>
            <a:r>
              <a:rPr lang="en-US" dirty="0"/>
              <a:t>We're planning to implement:</a:t>
            </a:r>
          </a:p>
          <a:p>
            <a:pPr>
              <a:buFont typeface="+mj-lt"/>
              <a:buAutoNum type="arabicPeriod"/>
            </a:pPr>
            <a:r>
              <a:rPr lang="en-US" dirty="0"/>
              <a:t>Full-text search with predictive modeling</a:t>
            </a:r>
          </a:p>
          <a:p>
            <a:pPr>
              <a:buFont typeface="+mj-lt"/>
              <a:buAutoNum type="arabicPeriod"/>
            </a:pPr>
            <a:r>
              <a:rPr lang="en-US" dirty="0"/>
              <a:t>A caching layer for improved performance</a:t>
            </a:r>
          </a:p>
          <a:p>
            <a:pPr>
              <a:buFont typeface="+mj-lt"/>
              <a:buAutoNum type="arabicPeriod"/>
            </a:pPr>
            <a:r>
              <a:rPr lang="en-US" dirty="0"/>
              <a:t>Automated data archiving</a:t>
            </a:r>
          </a:p>
          <a:p>
            <a:pPr>
              <a:buFont typeface="+mj-lt"/>
              <a:buAutoNum type="arabicPeriod"/>
            </a:pPr>
            <a:r>
              <a:rPr lang="en-US" dirty="0"/>
              <a:t>Integration with major job boards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Our key learnings from this project include: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critical importance of normalized database design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query optimization significantly impacts performance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necessity of robust security measures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to build for scalability from day 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377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Before we open for questions, I'd like to thank: </a:t>
            </a:r>
          </a:p>
        </p:txBody>
      </p:sp>
    </p:spTree>
    <p:extLst>
      <p:ext uri="{BB962C8B-B14F-4D97-AF65-F5344CB8AC3E}">
        <p14:creationId xmlns:p14="http://schemas.microsoft.com/office/powerpoint/2010/main" val="492311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Imagine you're an HR manager handling hundreds of applications. Currently, you face four major challenges:</a:t>
            </a:r>
          </a:p>
          <a:p>
            <a:r>
              <a:rPr lang="en-US" dirty="0"/>
              <a:t>First, manual tracking. HR teams are drowning in paperwork. Every application requires manual processing, eating up valuable time that could be spent on actual candidate evaluation. </a:t>
            </a:r>
          </a:p>
          <a:p>
            <a:endParaRPr lang="en-US" dirty="0"/>
          </a:p>
          <a:p>
            <a:r>
              <a:rPr lang="en-US" dirty="0"/>
              <a:t>Second, data inefficiency. Information is scattered across emails, spreadsheets, and paper files. This makes it nearly impossible to effectively compare candidates or make quick decisions.</a:t>
            </a:r>
          </a:p>
          <a:p>
            <a:endParaRPr lang="en-US" dirty="0"/>
          </a:p>
          <a:p>
            <a:r>
              <a:rPr lang="en-US" dirty="0"/>
              <a:t>Third, we have a serious lack of centralization. Different departments can't easily communicate about candidates. HR might be reviewing a resume while the hiring manager is trying to schedule an interview, with no way to coordinate effectively.</a:t>
            </a:r>
          </a:p>
          <a:p>
            <a:endParaRPr lang="en-US" dirty="0"/>
          </a:p>
          <a:p>
            <a:r>
              <a:rPr lang="en-US" dirty="0"/>
              <a:t>Finally, there's the problem of inconsistent updates. Applicants are often left wondering about their status, leading to poor candidate experience and potential loss of top talent.</a:t>
            </a:r>
          </a:p>
          <a:p>
            <a:endParaRPr lang="en-US" dirty="0"/>
          </a:p>
          <a:p>
            <a:r>
              <a:rPr lang="en-US" dirty="0"/>
              <a:t>These aren't just minor inconveniences – they're costing companies valuable time, resources, and potentially their best candidates. </a:t>
            </a:r>
          </a:p>
          <a:p>
            <a:r>
              <a:rPr lang="en-US" dirty="0"/>
              <a:t>Our solution transforms this entire process through a comprehensive database system that addresses each of these pain points head-on.</a:t>
            </a:r>
          </a:p>
          <a:p>
            <a:endParaRPr lang="en-US" dirty="0"/>
          </a:p>
          <a:p>
            <a:r>
              <a:rPr lang="en-US" dirty="0"/>
              <a:t>Now, I'll hand over to Alex, who will explain how our system solves these challenges.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"Thank you, Vigneshwar.</a:t>
            </a:r>
          </a:p>
          <a:p>
            <a:r>
              <a:rPr lang="en-US" dirty="0"/>
              <a:t>Our system's primary purpose is straightforward: to bring the entire recruitment process into one efficient, digital ecosystem. </a:t>
            </a:r>
          </a:p>
          <a:p>
            <a:endParaRPr lang="en-US" dirty="0"/>
          </a:p>
          <a:p>
            <a:r>
              <a:rPr lang="en-US" dirty="0"/>
              <a:t>Let me break down exactly what our system achieves:</a:t>
            </a:r>
          </a:p>
          <a:p>
            <a:r>
              <a:rPr lang="en-US" dirty="0"/>
              <a:t>First, we streamline the recruitment process. Everything from job posting to final hiring decisions happens in one platform.</a:t>
            </a:r>
          </a:p>
          <a:p>
            <a:endParaRPr lang="en-US" dirty="0"/>
          </a:p>
          <a:p>
            <a:r>
              <a:rPr lang="en-US" dirty="0"/>
              <a:t>Second, we create a direct connection between employers and job seekers. No more lost emails or missed communications.</a:t>
            </a:r>
          </a:p>
          <a:p>
            <a:endParaRPr lang="en-US" dirty="0"/>
          </a:p>
          <a:p>
            <a:r>
              <a:rPr lang="en-US" dirty="0"/>
              <a:t>Third, we enable efficient application management with real-time tracking and updates.</a:t>
            </a:r>
          </a:p>
          <a:p>
            <a:r>
              <a:rPr lang="en-US" dirty="0"/>
              <a:t>Now, let's look at the specific requirements we've implemented:</a:t>
            </a:r>
          </a:p>
          <a:p>
            <a:endParaRPr lang="en-US" dirty="0"/>
          </a:p>
          <a:p>
            <a:r>
              <a:rPr lang="en-US" dirty="0"/>
              <a:t>Now, let's look at the specific requirements we've implemented: [Switch to requirements slide]</a:t>
            </a:r>
          </a:p>
          <a:p>
            <a:r>
              <a:rPr lang="en-US" dirty="0"/>
              <a:t>For Administrators, who are typically employers or HR personnel, we've built: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comprehensive job posting management system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Real-time application tracking tools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Analytics and reporting capabilities</a:t>
            </a:r>
          </a:p>
          <a:p>
            <a:r>
              <a:rPr lang="en-US" dirty="0"/>
              <a:t>For Job Seekers, we've created: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Easy profile creation and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Skill documentation and matching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Real-time application status tracking</a:t>
            </a:r>
          </a:p>
          <a:p>
            <a:r>
              <a:rPr lang="en-US" dirty="0"/>
              <a:t>The key feature that sets our system apart is the skills management system. [Pause] This allows for precise matching between job requirements and candidate qualifications.</a:t>
            </a:r>
          </a:p>
          <a:p>
            <a:r>
              <a:rPr lang="en-US" dirty="0"/>
              <a:t>All of this is supported by powerful search and filter capabilities, ensuring that both employers and candidates can find exactly what they're looking for.</a:t>
            </a:r>
          </a:p>
          <a:p>
            <a:r>
              <a:rPr lang="en-US" dirty="0"/>
              <a:t>I'll now pass it over to Bharath, who will explain how we've designed our database to support these features."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"Thanks, Alex. </a:t>
            </a:r>
          </a:p>
          <a:p>
            <a:r>
              <a:rPr lang="en-US" dirty="0"/>
              <a:t>The foundation of our entire system is a robust and efficient database design. </a:t>
            </a:r>
          </a:p>
          <a:p>
            <a:r>
              <a:rPr lang="en-US" dirty="0"/>
              <a:t>Let me walk you through our core entities:</a:t>
            </a:r>
          </a:p>
          <a:p>
            <a:r>
              <a:rPr lang="en-US" dirty="0"/>
              <a:t>We have six main tables: [Point to each as you mention them]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Admin table for employer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Job_Posting</a:t>
            </a:r>
            <a:r>
              <a:rPr lang="en-US" dirty="0"/>
              <a:t> table for listing details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Applicant table for candidate profiles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Application table to track applications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Skills table for skill definitions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And </a:t>
            </a:r>
            <a:r>
              <a:rPr lang="en-US" dirty="0" err="1"/>
              <a:t>Applicant_Skills</a:t>
            </a:r>
            <a:r>
              <a:rPr lang="en-US" dirty="0"/>
              <a:t> for matching</a:t>
            </a:r>
          </a:p>
          <a:p>
            <a:endParaRPr lang="en-US" dirty="0"/>
          </a:p>
          <a:p>
            <a:r>
              <a:rPr lang="en-US" dirty="0"/>
              <a:t>Our relationships are carefully designed for maximum efficiency.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look at some key fields: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Admin table has </a:t>
            </a:r>
            <a:r>
              <a:rPr lang="en-US" dirty="0" err="1"/>
              <a:t>admin_id</a:t>
            </a:r>
            <a:r>
              <a:rPr lang="en-US" dirty="0"/>
              <a:t> and </a:t>
            </a:r>
            <a:r>
              <a:rPr lang="en-US" dirty="0" err="1"/>
              <a:t>company_name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Job_Posting</a:t>
            </a:r>
            <a:r>
              <a:rPr lang="en-US" dirty="0"/>
              <a:t> connects to Admin through </a:t>
            </a:r>
            <a:r>
              <a:rPr lang="en-US" dirty="0" err="1"/>
              <a:t>admin_id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Applications link jobs and applicants together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Skills are tracked separately for flexible matching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We've implemented several critical data integrity measures: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Primary Keys ensure each record is unique</a:t>
            </a:r>
          </a:p>
          <a:p>
            <a:pPr>
              <a:buFont typeface="+mj-lt"/>
              <a:buAutoNum type="arabicPeriod"/>
            </a:pPr>
            <a:r>
              <a:rPr lang="en-US" dirty="0"/>
              <a:t>Foreign Keys maintain relationships between tables</a:t>
            </a:r>
          </a:p>
          <a:p>
            <a:pPr>
              <a:buFont typeface="+mj-lt"/>
              <a:buAutoNum type="arabicPeriod"/>
            </a:pPr>
            <a:r>
              <a:rPr lang="en-US" dirty="0"/>
              <a:t>Constraints prevent invalid data entry</a:t>
            </a:r>
          </a:p>
          <a:p>
            <a:pPr>
              <a:buFont typeface="+mj-lt"/>
              <a:buAutoNum type="arabicPeriod"/>
            </a:pPr>
            <a:r>
              <a:rPr lang="en-US" dirty="0"/>
              <a:t>Default Values automate standard fields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F2CF5-CD37-E724-59F4-7464BDB34B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34F799-5657-65CA-4F28-C30C085CC8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08CE0A-379A-5C7A-53D8-0CBA93EBC6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optimization, we've implemented: </a:t>
            </a:r>
          </a:p>
          <a:p>
            <a:r>
              <a:rPr lang="en-US" dirty="0"/>
              <a:t>Strategic indexing on frequently searched fields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Query optimization for complex joins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Prepared statements for security and performance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Now, Kasi will show you how these technical foundations enable our key features."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370078-5626-DDED-D70E-B946A2D002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52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"Thank you, Bharath. [Pause]</a:t>
            </a:r>
          </a:p>
          <a:p>
            <a:r>
              <a:rPr lang="en-US" dirty="0"/>
              <a:t>Let me demonstrate how our technical implementation translates into practical features.</a:t>
            </a:r>
          </a:p>
          <a:p>
            <a:endParaRPr lang="en-US" dirty="0"/>
          </a:p>
          <a:p>
            <a:r>
              <a:rPr lang="en-US" dirty="0"/>
              <a:t>First, our Job Management system: [Show interface]</a:t>
            </a:r>
          </a:p>
          <a:p>
            <a:endParaRPr lang="en-US" dirty="0"/>
          </a:p>
          <a:p>
            <a:r>
              <a:rPr lang="en-US" dirty="0"/>
              <a:t>The Application Tracking system provides: [Navigate through system]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Our Skills Matching system is particularly powerful: [Demonstrate matching]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Search and Filter functionality allows users to: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Job Management system: Employers can post new positions in seconds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Edit existing listings instantly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Track all applications in real-time</a:t>
            </a:r>
          </a:p>
          <a:p>
            <a:endParaRPr lang="en-US" dirty="0"/>
          </a:p>
          <a:p>
            <a:r>
              <a:rPr lang="en-US" dirty="0"/>
              <a:t>Application Tracking system provides: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Real-time status updates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Automated notifications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Complete application history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6.png"/><Relationship Id="rId11" Type="http://schemas.openxmlformats.org/officeDocument/2006/relationships/image" Target="../media/image21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3" y="646730"/>
            <a:ext cx="7468553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b="1" kern="0" spc="-184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Job Recruitment System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837723" y="2837212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Group 7 presents an innovative solution for streamlining job recruitment processes. Our database system addresses key challenges in applicant tracking and management. It offers a centralized platform for efficient hiring workflows.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5" y="5974913"/>
            <a:ext cx="183002" cy="202603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157285" y="5866783"/>
            <a:ext cx="3279100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Vigneshwar Reddy G</a:t>
            </a:r>
          </a:p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Alex Ch</a:t>
            </a:r>
          </a:p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Bharath B</a:t>
            </a:r>
          </a:p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Kasi Vishwanath M</a:t>
            </a:r>
          </a:p>
          <a:p>
            <a:pPr marL="0" indent="0" algn="l">
              <a:lnSpc>
                <a:spcPts val="3250"/>
              </a:lnSpc>
              <a:buNone/>
            </a:pPr>
            <a:r>
              <a:rPr lang="en-US" sz="2000" b="1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Sumanth K</a:t>
            </a:r>
            <a:endParaRPr lang="en-US" sz="2000" b="1" dirty="0">
              <a:solidFill>
                <a:srgbClr val="E5E0DF"/>
              </a:solidFill>
              <a:latin typeface="Overpass Bold" pitchFamily="34" charset="0"/>
              <a:ea typeface="Overpass Bold" pitchFamily="34" charset="-122"/>
              <a:cs typeface="Overpass Bold" pitchFamily="34" charset="-120"/>
            </a:endParaRPr>
          </a:p>
          <a:p>
            <a:pPr marL="0" indent="0" algn="l">
              <a:lnSpc>
                <a:spcPts val="3250"/>
              </a:lnSpc>
              <a:buNone/>
            </a:pPr>
            <a:endParaRPr lang="en-US" sz="2350" dirty="0"/>
          </a:p>
        </p:txBody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61F0139F-25A8-711A-F8D2-8E69048BE57E}"/>
              </a:ext>
            </a:extLst>
          </p:cNvPr>
          <p:cNvSpPr/>
          <p:nvPr/>
        </p:nvSpPr>
        <p:spPr>
          <a:xfrm>
            <a:off x="837724" y="6363274"/>
            <a:ext cx="183002" cy="202603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6E4DDC86-17C2-ED7A-2AA5-CB8EE518F692}"/>
              </a:ext>
            </a:extLst>
          </p:cNvPr>
          <p:cNvSpPr/>
          <p:nvPr/>
        </p:nvSpPr>
        <p:spPr>
          <a:xfrm>
            <a:off x="837724" y="6818954"/>
            <a:ext cx="183002" cy="202603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2">
            <a:extLst>
              <a:ext uri="{FF2B5EF4-FFF2-40B4-BE49-F238E27FC236}">
                <a16:creationId xmlns:a16="http://schemas.microsoft.com/office/drawing/2014/main" id="{14AE3217-03DF-B36A-8DA7-71BFF1A48F88}"/>
              </a:ext>
            </a:extLst>
          </p:cNvPr>
          <p:cNvSpPr/>
          <p:nvPr/>
        </p:nvSpPr>
        <p:spPr>
          <a:xfrm>
            <a:off x="837724" y="7241298"/>
            <a:ext cx="183002" cy="202603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99990715-50D1-879A-F3F9-AD98F5E8D7AB}"/>
              </a:ext>
            </a:extLst>
          </p:cNvPr>
          <p:cNvSpPr/>
          <p:nvPr/>
        </p:nvSpPr>
        <p:spPr>
          <a:xfrm>
            <a:off x="837724" y="7651469"/>
            <a:ext cx="183002" cy="202603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Media generated by meta.ai">
            <a:extLst>
              <a:ext uri="{FF2B5EF4-FFF2-40B4-BE49-F238E27FC236}">
                <a16:creationId xmlns:a16="http://schemas.microsoft.com/office/drawing/2014/main" id="{CDFEED06-F6CD-1052-71D7-F0910C840C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3"/>
          <a:stretch/>
        </p:blipFill>
        <p:spPr bwMode="auto">
          <a:xfrm>
            <a:off x="8442834" y="0"/>
            <a:ext cx="6187565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5222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AB9165-FD82-16EA-C7A0-92EF9B40F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06C6EBF-1EDB-E515-6B2D-5F624C584F57}"/>
              </a:ext>
            </a:extLst>
          </p:cNvPr>
          <p:cNvSpPr/>
          <p:nvPr/>
        </p:nvSpPr>
        <p:spPr>
          <a:xfrm>
            <a:off x="754262" y="869156"/>
            <a:ext cx="6126956" cy="633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kern="0" spc="-12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Skills System</a:t>
            </a:r>
            <a:endParaRPr lang="en-US" sz="395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05F66C-02F7-6BE6-A8EB-EA9FA1AF5547}"/>
              </a:ext>
            </a:extLst>
          </p:cNvPr>
          <p:cNvSpPr txBox="1"/>
          <p:nvPr/>
        </p:nvSpPr>
        <p:spPr>
          <a:xfrm>
            <a:off x="754262" y="4788092"/>
            <a:ext cx="4114721" cy="1569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Skills 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rgbClr val="FF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skill_id (PK) 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rgbClr val="FF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skill_name </a:t>
            </a:r>
          </a:p>
          <a:p>
            <a:endParaRPr lang="en-US" sz="1200" dirty="0">
              <a:solidFill>
                <a:srgbClr val="FFFFF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1200" dirty="0">
                <a:solidFill>
                  <a:srgbClr val="FF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Applicant_Skills 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rgbClr val="FF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applicant_id (FK) 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rgbClr val="FF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skill_id (FK) 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rgbClr val="FF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PRIMARY KEY (applicant_id, skill_id)</a:t>
            </a:r>
          </a:p>
        </p:txBody>
      </p:sp>
      <p:sp>
        <p:nvSpPr>
          <p:cNvPr id="31" name="Text 5">
            <a:extLst>
              <a:ext uri="{FF2B5EF4-FFF2-40B4-BE49-F238E27FC236}">
                <a16:creationId xmlns:a16="http://schemas.microsoft.com/office/drawing/2014/main" id="{4E19A529-2770-E76A-8A58-CC2FD0D725AC}"/>
              </a:ext>
            </a:extLst>
          </p:cNvPr>
          <p:cNvSpPr/>
          <p:nvPr/>
        </p:nvSpPr>
        <p:spPr>
          <a:xfrm>
            <a:off x="1905451" y="2496601"/>
            <a:ext cx="2302242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6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Flexible skill tagging</a:t>
            </a:r>
            <a:endParaRPr lang="en-US" sz="1950" dirty="0"/>
          </a:p>
        </p:txBody>
      </p:sp>
      <p:sp>
        <p:nvSpPr>
          <p:cNvPr id="34" name="Shape 8">
            <a:extLst>
              <a:ext uri="{FF2B5EF4-FFF2-40B4-BE49-F238E27FC236}">
                <a16:creationId xmlns:a16="http://schemas.microsoft.com/office/drawing/2014/main" id="{A383BBBA-12A8-212A-BB34-E5DB7BD628E7}"/>
              </a:ext>
            </a:extLst>
          </p:cNvPr>
          <p:cNvSpPr/>
          <p:nvPr/>
        </p:nvSpPr>
        <p:spPr>
          <a:xfrm>
            <a:off x="989052" y="3762231"/>
            <a:ext cx="300457" cy="304205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9">
            <a:extLst>
              <a:ext uri="{FF2B5EF4-FFF2-40B4-BE49-F238E27FC236}">
                <a16:creationId xmlns:a16="http://schemas.microsoft.com/office/drawing/2014/main" id="{7C173C3C-25D7-20FF-64FD-59C2B353C590}"/>
              </a:ext>
            </a:extLst>
          </p:cNvPr>
          <p:cNvSpPr/>
          <p:nvPr/>
        </p:nvSpPr>
        <p:spPr>
          <a:xfrm>
            <a:off x="1143001" y="3852481"/>
            <a:ext cx="160662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endParaRPr lang="en-US" sz="2350" dirty="0"/>
          </a:p>
        </p:txBody>
      </p:sp>
      <p:sp>
        <p:nvSpPr>
          <p:cNvPr id="36" name="Text 10">
            <a:extLst>
              <a:ext uri="{FF2B5EF4-FFF2-40B4-BE49-F238E27FC236}">
                <a16:creationId xmlns:a16="http://schemas.microsoft.com/office/drawing/2014/main" id="{0A632C94-0FAE-95C7-1381-889AB9A916E8}"/>
              </a:ext>
            </a:extLst>
          </p:cNvPr>
          <p:cNvSpPr/>
          <p:nvPr/>
        </p:nvSpPr>
        <p:spPr>
          <a:xfrm>
            <a:off x="1905451" y="3150930"/>
            <a:ext cx="2302242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FFFFFF"/>
                </a:solidFill>
              </a:rPr>
              <a:t>Easy skill matching</a:t>
            </a:r>
            <a:endParaRPr lang="en-US" sz="1950" dirty="0">
              <a:solidFill>
                <a:srgbClr val="FFFFFF"/>
              </a:solidFill>
            </a:endParaRPr>
          </a:p>
        </p:txBody>
      </p:sp>
      <p:sp>
        <p:nvSpPr>
          <p:cNvPr id="37" name="Text 11">
            <a:extLst>
              <a:ext uri="{FF2B5EF4-FFF2-40B4-BE49-F238E27FC236}">
                <a16:creationId xmlns:a16="http://schemas.microsoft.com/office/drawing/2014/main" id="{2EBB9A71-471D-6A27-CDA5-FFA718695954}"/>
              </a:ext>
            </a:extLst>
          </p:cNvPr>
          <p:cNvSpPr/>
          <p:nvPr/>
        </p:nvSpPr>
        <p:spPr>
          <a:xfrm>
            <a:off x="1905450" y="3741930"/>
            <a:ext cx="215977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FFFFFF"/>
                </a:solidFill>
              </a:rPr>
              <a:t>Efficient searching</a:t>
            </a:r>
          </a:p>
        </p:txBody>
      </p:sp>
      <p:sp>
        <p:nvSpPr>
          <p:cNvPr id="38" name="Shape 7">
            <a:extLst>
              <a:ext uri="{FF2B5EF4-FFF2-40B4-BE49-F238E27FC236}">
                <a16:creationId xmlns:a16="http://schemas.microsoft.com/office/drawing/2014/main" id="{B19EA7AE-1CB0-7186-6569-70B9EA524BE5}"/>
              </a:ext>
            </a:extLst>
          </p:cNvPr>
          <p:cNvSpPr/>
          <p:nvPr/>
        </p:nvSpPr>
        <p:spPr>
          <a:xfrm>
            <a:off x="1355260" y="2621339"/>
            <a:ext cx="349714" cy="45719"/>
          </a:xfrm>
          <a:prstGeom prst="roundRect">
            <a:avLst>
              <a:gd name="adj" fmla="val 296957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8">
            <a:extLst>
              <a:ext uri="{FF2B5EF4-FFF2-40B4-BE49-F238E27FC236}">
                <a16:creationId xmlns:a16="http://schemas.microsoft.com/office/drawing/2014/main" id="{45D2A6AE-B8ED-4C17-F51E-D94A9D6C6A6C}"/>
              </a:ext>
            </a:extLst>
          </p:cNvPr>
          <p:cNvSpPr/>
          <p:nvPr/>
        </p:nvSpPr>
        <p:spPr>
          <a:xfrm>
            <a:off x="989052" y="2482304"/>
            <a:ext cx="300457" cy="304205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9">
            <a:extLst>
              <a:ext uri="{FF2B5EF4-FFF2-40B4-BE49-F238E27FC236}">
                <a16:creationId xmlns:a16="http://schemas.microsoft.com/office/drawing/2014/main" id="{5452F8CC-18C7-E02C-2CF3-366A0181C533}"/>
              </a:ext>
            </a:extLst>
          </p:cNvPr>
          <p:cNvSpPr/>
          <p:nvPr/>
        </p:nvSpPr>
        <p:spPr>
          <a:xfrm>
            <a:off x="1143001" y="2572554"/>
            <a:ext cx="160662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endParaRPr lang="en-US" sz="2350" dirty="0"/>
          </a:p>
        </p:txBody>
      </p:sp>
      <p:sp>
        <p:nvSpPr>
          <p:cNvPr id="42" name="Shape 8">
            <a:extLst>
              <a:ext uri="{FF2B5EF4-FFF2-40B4-BE49-F238E27FC236}">
                <a16:creationId xmlns:a16="http://schemas.microsoft.com/office/drawing/2014/main" id="{65CF414E-6900-8F6F-A891-E493AD9616B6}"/>
              </a:ext>
            </a:extLst>
          </p:cNvPr>
          <p:cNvSpPr/>
          <p:nvPr/>
        </p:nvSpPr>
        <p:spPr>
          <a:xfrm>
            <a:off x="989052" y="3157242"/>
            <a:ext cx="300457" cy="304205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Text 9">
            <a:extLst>
              <a:ext uri="{FF2B5EF4-FFF2-40B4-BE49-F238E27FC236}">
                <a16:creationId xmlns:a16="http://schemas.microsoft.com/office/drawing/2014/main" id="{30E69F7F-089E-95DA-7E84-2E91A147754D}"/>
              </a:ext>
            </a:extLst>
          </p:cNvPr>
          <p:cNvSpPr/>
          <p:nvPr/>
        </p:nvSpPr>
        <p:spPr>
          <a:xfrm>
            <a:off x="1143001" y="3247492"/>
            <a:ext cx="160662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endParaRPr lang="en-US" sz="2350" dirty="0"/>
          </a:p>
        </p:txBody>
      </p:sp>
      <p:sp>
        <p:nvSpPr>
          <p:cNvPr id="46" name="Text 9">
            <a:extLst>
              <a:ext uri="{FF2B5EF4-FFF2-40B4-BE49-F238E27FC236}">
                <a16:creationId xmlns:a16="http://schemas.microsoft.com/office/drawing/2014/main" id="{1774D7CF-E139-616E-84EC-449749B471F6}"/>
              </a:ext>
            </a:extLst>
          </p:cNvPr>
          <p:cNvSpPr/>
          <p:nvPr/>
        </p:nvSpPr>
        <p:spPr>
          <a:xfrm>
            <a:off x="989052" y="7311658"/>
            <a:ext cx="176927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endParaRPr lang="en-US" sz="2350" dirty="0"/>
          </a:p>
        </p:txBody>
      </p:sp>
      <p:sp>
        <p:nvSpPr>
          <p:cNvPr id="49" name="Shape 7">
            <a:extLst>
              <a:ext uri="{FF2B5EF4-FFF2-40B4-BE49-F238E27FC236}">
                <a16:creationId xmlns:a16="http://schemas.microsoft.com/office/drawing/2014/main" id="{572C43E1-AD0A-DCF7-95A2-51D345F281C8}"/>
              </a:ext>
            </a:extLst>
          </p:cNvPr>
          <p:cNvSpPr/>
          <p:nvPr/>
        </p:nvSpPr>
        <p:spPr>
          <a:xfrm>
            <a:off x="1355259" y="3286483"/>
            <a:ext cx="349714" cy="45719"/>
          </a:xfrm>
          <a:prstGeom prst="roundRect">
            <a:avLst>
              <a:gd name="adj" fmla="val 296957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7">
            <a:extLst>
              <a:ext uri="{FF2B5EF4-FFF2-40B4-BE49-F238E27FC236}">
                <a16:creationId xmlns:a16="http://schemas.microsoft.com/office/drawing/2014/main" id="{C46AB4FA-3558-2626-B7AD-24CA2D99FBEE}"/>
              </a:ext>
            </a:extLst>
          </p:cNvPr>
          <p:cNvSpPr/>
          <p:nvPr/>
        </p:nvSpPr>
        <p:spPr>
          <a:xfrm>
            <a:off x="1355259" y="3895882"/>
            <a:ext cx="349714" cy="45719"/>
          </a:xfrm>
          <a:prstGeom prst="roundRect">
            <a:avLst>
              <a:gd name="adj" fmla="val 296957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76A875BC-04E1-ABD7-FB50-6FFB5836D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2070" y="193818"/>
            <a:ext cx="5053070" cy="4605566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87D8E523-9C93-EA15-B408-AED96FC30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399" y="4885520"/>
            <a:ext cx="6018412" cy="315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9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5222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AA379F-4231-3F52-278F-9DCC62FFD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21E8A0C-9778-10FE-32F1-AA4C6E1B2B47}"/>
              </a:ext>
            </a:extLst>
          </p:cNvPr>
          <p:cNvSpPr/>
          <p:nvPr/>
        </p:nvSpPr>
        <p:spPr>
          <a:xfrm>
            <a:off x="837664" y="35929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Search/Filter</a:t>
            </a:r>
            <a:endParaRPr lang="en-US" sz="44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7706D8C0-5270-66EB-3E70-F0CC2B426FCF}"/>
              </a:ext>
            </a:extLst>
          </p:cNvPr>
          <p:cNvSpPr/>
          <p:nvPr/>
        </p:nvSpPr>
        <p:spPr>
          <a:xfrm>
            <a:off x="837665" y="1533941"/>
            <a:ext cx="9816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Search</a:t>
            </a:r>
            <a:endParaRPr lang="en-US" sz="22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AAFDBEDF-F32F-40C2-15EE-63BFDAA317CE}"/>
              </a:ext>
            </a:extLst>
          </p:cNvPr>
          <p:cNvSpPr/>
          <p:nvPr/>
        </p:nvSpPr>
        <p:spPr>
          <a:xfrm>
            <a:off x="1614369" y="1928208"/>
            <a:ext cx="4855786" cy="78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Search Jobs, Applications based on different values/attributes like Role, Skills, etc.</a:t>
            </a:r>
            <a:endParaRPr lang="en-US" sz="18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14196964-2BFF-3E63-CB62-DA1D937725DB}"/>
              </a:ext>
            </a:extLst>
          </p:cNvPr>
          <p:cNvSpPr/>
          <p:nvPr/>
        </p:nvSpPr>
        <p:spPr>
          <a:xfrm>
            <a:off x="8532805" y="5641296"/>
            <a:ext cx="115141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Filter</a:t>
            </a:r>
            <a:endParaRPr lang="en-US" sz="220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A0997527-C9A0-485F-591E-26EE8327591B}"/>
              </a:ext>
            </a:extLst>
          </p:cNvPr>
          <p:cNvSpPr/>
          <p:nvPr/>
        </p:nvSpPr>
        <p:spPr>
          <a:xfrm>
            <a:off x="9405383" y="5993245"/>
            <a:ext cx="505728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Filter Jobs, Applications, Candidates using different criteria like Industries, Salary, Status of Applications, Skills etc.</a:t>
            </a:r>
            <a:endParaRPr lang="en-US" sz="18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2C4CE0-1F00-0312-D17B-00891A941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15" y="2750781"/>
            <a:ext cx="5195317" cy="29751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4438385-CBE5-DF78-3EA4-E88494A7FB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914" y="5926826"/>
            <a:ext cx="6220370" cy="21586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14A541-F0DC-AAB9-F662-28440F4055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2805" y="3304644"/>
            <a:ext cx="5074695" cy="21606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5FE635-5D53-9DD6-40FF-75879D0E44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2805" y="88156"/>
            <a:ext cx="5074695" cy="304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09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41878"/>
            <a:ext cx="640746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Technical Implementation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1804868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26425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3138130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React components ensure a responsive and dynamic user experience.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7827" y="1804868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37827" y="26425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37827" y="3138130"/>
            <a:ext cx="355484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Robust MySQL database with RESTful API for efficient data management.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5222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370FBB-B04D-87DA-15B0-9E59F7209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BC4DCE-97AE-EE25-A33D-BA7307CD5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2385" y="2330832"/>
            <a:ext cx="2225407" cy="53479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B8C1DD1-2BE5-598E-3BD0-EA9626B26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1891" y="2330832"/>
            <a:ext cx="3580842" cy="4014884"/>
          </a:xfrm>
          <a:prstGeom prst="rect">
            <a:avLst/>
          </a:prstGeom>
        </p:spPr>
      </p:pic>
      <p:sp>
        <p:nvSpPr>
          <p:cNvPr id="15" name="Text 1">
            <a:extLst>
              <a:ext uri="{FF2B5EF4-FFF2-40B4-BE49-F238E27FC236}">
                <a16:creationId xmlns:a16="http://schemas.microsoft.com/office/drawing/2014/main" id="{2E21DDBE-EB7A-003E-50FA-04197C0ADA86}"/>
              </a:ext>
            </a:extLst>
          </p:cNvPr>
          <p:cNvSpPr/>
          <p:nvPr/>
        </p:nvSpPr>
        <p:spPr>
          <a:xfrm>
            <a:off x="5408376" y="646073"/>
            <a:ext cx="381364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6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Technical Implementation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b="1" kern="0" spc="-67" dirty="0">
              <a:solidFill>
                <a:srgbClr val="E5E0DF"/>
              </a:solidFill>
              <a:latin typeface="Overpass Bold" pitchFamily="34" charset="0"/>
              <a:ea typeface="Overpass Bold" pitchFamily="34" charset="-122"/>
              <a:cs typeface="Overpass Bold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5DD6401-9414-59B8-2C23-62EE593842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6832" y="2330832"/>
            <a:ext cx="4084503" cy="4377391"/>
          </a:xfrm>
          <a:prstGeom prst="rect">
            <a:avLst/>
          </a:prstGeom>
        </p:spPr>
      </p:pic>
      <p:sp>
        <p:nvSpPr>
          <p:cNvPr id="19" name="Text 1">
            <a:extLst>
              <a:ext uri="{FF2B5EF4-FFF2-40B4-BE49-F238E27FC236}">
                <a16:creationId xmlns:a16="http://schemas.microsoft.com/office/drawing/2014/main" id="{E0AF3BC4-A530-A14E-7AB7-D6A885ED573D}"/>
              </a:ext>
            </a:extLst>
          </p:cNvPr>
          <p:cNvSpPr/>
          <p:nvPr/>
        </p:nvSpPr>
        <p:spPr>
          <a:xfrm>
            <a:off x="2102386" y="1861851"/>
            <a:ext cx="110096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Structure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21" name="Text 1">
            <a:extLst>
              <a:ext uri="{FF2B5EF4-FFF2-40B4-BE49-F238E27FC236}">
                <a16:creationId xmlns:a16="http://schemas.microsoft.com/office/drawing/2014/main" id="{C13FE686-5165-DC48-9A5A-0484851F56C7}"/>
              </a:ext>
            </a:extLst>
          </p:cNvPr>
          <p:cNvSpPr/>
          <p:nvPr/>
        </p:nvSpPr>
        <p:spPr>
          <a:xfrm>
            <a:off x="5061890" y="1886699"/>
            <a:ext cx="215415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Database Connection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22" name="Text 1">
            <a:extLst>
              <a:ext uri="{FF2B5EF4-FFF2-40B4-BE49-F238E27FC236}">
                <a16:creationId xmlns:a16="http://schemas.microsoft.com/office/drawing/2014/main" id="{F657AEB8-3493-3E9E-EB05-059A97DB6C21}"/>
              </a:ext>
            </a:extLst>
          </p:cNvPr>
          <p:cNvSpPr/>
          <p:nvPr/>
        </p:nvSpPr>
        <p:spPr>
          <a:xfrm>
            <a:off x="9376832" y="1861850"/>
            <a:ext cx="53834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APIs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28571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5222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5AF9C3-46E0-B580-F372-6E126C52F3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>
            <a:extLst>
              <a:ext uri="{FF2B5EF4-FFF2-40B4-BE49-F238E27FC236}">
                <a16:creationId xmlns:a16="http://schemas.microsoft.com/office/drawing/2014/main" id="{A0E8D336-AD4E-1E14-75B9-B64B1E97F0FC}"/>
              </a:ext>
            </a:extLst>
          </p:cNvPr>
          <p:cNvSpPr/>
          <p:nvPr/>
        </p:nvSpPr>
        <p:spPr>
          <a:xfrm>
            <a:off x="3042664" y="1329120"/>
            <a:ext cx="3090764" cy="404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Homepage</a:t>
            </a:r>
            <a:endParaRPr lang="en-US" sz="22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D699029-48CD-4C02-003E-C308D58F361D}"/>
              </a:ext>
            </a:extLst>
          </p:cNvPr>
          <p:cNvSpPr/>
          <p:nvPr/>
        </p:nvSpPr>
        <p:spPr>
          <a:xfrm>
            <a:off x="4149873" y="1681069"/>
            <a:ext cx="6252581" cy="1320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Clear user role separation with intuitive navigation and modern design.</a:t>
            </a:r>
            <a:endParaRPr lang="en-US" sz="18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6001A4-D071-8C41-1D6A-245C0234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89" y="2584044"/>
            <a:ext cx="9940422" cy="4125227"/>
          </a:xfrm>
          <a:prstGeom prst="rect">
            <a:avLst/>
          </a:prstGeom>
        </p:spPr>
      </p:pic>
      <p:sp>
        <p:nvSpPr>
          <p:cNvPr id="15" name="Text 1">
            <a:extLst>
              <a:ext uri="{FF2B5EF4-FFF2-40B4-BE49-F238E27FC236}">
                <a16:creationId xmlns:a16="http://schemas.microsoft.com/office/drawing/2014/main" id="{CB435408-EED5-0EC6-34DF-3926155B6E58}"/>
              </a:ext>
            </a:extLst>
          </p:cNvPr>
          <p:cNvSpPr/>
          <p:nvPr/>
        </p:nvSpPr>
        <p:spPr>
          <a:xfrm>
            <a:off x="6194511" y="481615"/>
            <a:ext cx="224137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5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WebApplication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01711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5222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5AE67B-2961-2039-9821-04F08F4C5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1">
            <a:extLst>
              <a:ext uri="{FF2B5EF4-FFF2-40B4-BE49-F238E27FC236}">
                <a16:creationId xmlns:a16="http://schemas.microsoft.com/office/drawing/2014/main" id="{4C2DE58D-1498-CB0C-1614-EE8F1A187088}"/>
              </a:ext>
            </a:extLst>
          </p:cNvPr>
          <p:cNvSpPr/>
          <p:nvPr/>
        </p:nvSpPr>
        <p:spPr>
          <a:xfrm>
            <a:off x="6194511" y="481615"/>
            <a:ext cx="224137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5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Demonstration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991894-5B7B-58FA-5398-7DF401DEBB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186" r="9576"/>
          <a:stretch/>
        </p:blipFill>
        <p:spPr>
          <a:xfrm>
            <a:off x="193350" y="1152133"/>
            <a:ext cx="3944038" cy="28148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0AD1B1-2651-06EC-6EE6-242481F402E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329" r="10106"/>
          <a:stretch/>
        </p:blipFill>
        <p:spPr>
          <a:xfrm>
            <a:off x="10493014" y="1138387"/>
            <a:ext cx="3910988" cy="28148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62933E-7F06-19DF-9FFB-945E524AAF9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357" r="10403"/>
          <a:stretch/>
        </p:blipFill>
        <p:spPr>
          <a:xfrm>
            <a:off x="5343181" y="1152133"/>
            <a:ext cx="3944039" cy="28148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75371C-D5AC-BB1D-A5E6-58AD5240921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0599" r="9740"/>
          <a:stretch/>
        </p:blipFill>
        <p:spPr>
          <a:xfrm>
            <a:off x="193350" y="4177491"/>
            <a:ext cx="3944038" cy="28391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D10091-3AF0-615C-60A3-E79CCE43C7B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9320" r="10170"/>
          <a:stretch/>
        </p:blipFill>
        <p:spPr>
          <a:xfrm>
            <a:off x="193349" y="7227135"/>
            <a:ext cx="3944039" cy="8955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FD6E2C-FBD1-CB13-ACCC-CEC5B4122B5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0312" r="10170"/>
          <a:stretch/>
        </p:blipFill>
        <p:spPr>
          <a:xfrm>
            <a:off x="5350199" y="4114800"/>
            <a:ext cx="3937021" cy="28391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5CB400-DAB9-8587-A6D5-788DBAB1A8F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1730" r="11587" b="25800"/>
          <a:stretch/>
        </p:blipFill>
        <p:spPr>
          <a:xfrm>
            <a:off x="5350199" y="6994378"/>
            <a:ext cx="3937022" cy="11283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51C92CC-7F61-545C-BDD4-6C62D4AA59B5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1020" r="10879"/>
          <a:stretch/>
        </p:blipFill>
        <p:spPr>
          <a:xfrm>
            <a:off x="10479997" y="4089036"/>
            <a:ext cx="3937021" cy="28906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23B2222-DC01-357B-2716-5A0C79D9C050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587" r="11872" b="18182"/>
          <a:stretch/>
        </p:blipFill>
        <p:spPr>
          <a:xfrm>
            <a:off x="10500032" y="7016638"/>
            <a:ext cx="3903970" cy="110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05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4124" y="135826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Future Enhancements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69045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30816" y="2790706"/>
            <a:ext cx="12513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269045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Full-text search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185993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Implement predictive modeling for hiring success rates and market trends.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269045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349032" y="2790706"/>
            <a:ext cx="1965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269045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Caching layer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3185993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Utilize machine learning algorithms to improve job-candidate matching accuracy.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22660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497122" y="5326856"/>
            <a:ext cx="19252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2266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Archive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5722144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Develop native mobile apps for on-the-go access and push notifications.</a:t>
            </a:r>
            <a:endParaRPr lang="en-US" sz="1850" dirty="0"/>
          </a:p>
        </p:txBody>
      </p:sp>
      <p:sp>
        <p:nvSpPr>
          <p:cNvPr id="16" name="Shape 13"/>
          <p:cNvSpPr/>
          <p:nvPr/>
        </p:nvSpPr>
        <p:spPr>
          <a:xfrm>
            <a:off x="10178058" y="522660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0343793" y="5326856"/>
            <a:ext cx="2070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55893" y="52266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55893" y="5722144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Connect with popular job boards and professional networking platforms.</a:t>
            </a:r>
            <a:endParaRPr lang="en-US" sz="1850" dirty="0"/>
          </a:p>
        </p:txBody>
      </p:sp>
      <p:pic>
        <p:nvPicPr>
          <p:cNvPr id="8194" name="Picture 2" descr="2031, &quot;Writing Enhancement Software Market&quot; Innovations | Exploring Future  trends with New Growth Challenges">
            <a:extLst>
              <a:ext uri="{FF2B5EF4-FFF2-40B4-BE49-F238E27FC236}">
                <a16:creationId xmlns:a16="http://schemas.microsoft.com/office/drawing/2014/main" id="{7C61A771-8E9A-B85B-C3E3-17AB679B1D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65"/>
          <a:stretch/>
        </p:blipFill>
        <p:spPr bwMode="auto">
          <a:xfrm>
            <a:off x="-6095495" y="3439"/>
            <a:ext cx="11263294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165109B-7036-4613-93D4-579E77F6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633D292A-039A-2C9C-D42C-F1D82C4E5F8C}"/>
              </a:ext>
            </a:extLst>
          </p:cNvPr>
          <p:cNvSpPr/>
          <p:nvPr/>
        </p:nvSpPr>
        <p:spPr>
          <a:xfrm>
            <a:off x="914162" y="1030778"/>
            <a:ext cx="3792409" cy="6183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b="1" kern="1200" spc="-133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INSIGHTS</a:t>
            </a:r>
            <a:r>
              <a:rPr lang="en-US" sz="4300" b="1" spc="-133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&amp; </a:t>
            </a:r>
          </a:p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b="1" kern="1200" spc="-133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LEARNING</a:t>
            </a:r>
            <a:r>
              <a:rPr lang="en-US" sz="4300" b="1" spc="-133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</a:t>
            </a:r>
            <a:endParaRPr lang="en-US" sz="4300" b="1" kern="1200" spc="-133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4048" y="0"/>
            <a:ext cx="8946353" cy="8229600"/>
          </a:xfrm>
          <a:prstGeom prst="rect">
            <a:avLst/>
          </a:prstGeom>
          <a:ln>
            <a:noFill/>
          </a:ln>
          <a:effectLst>
            <a:outerShdw blurRad="317500" dist="228600" dir="798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CF169883-2894-826C-ABD6-CA68947D32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6714893"/>
              </p:ext>
            </p:extLst>
          </p:nvPr>
        </p:nvGraphicFramePr>
        <p:xfrm>
          <a:off x="6441802" y="721588"/>
          <a:ext cx="7019469" cy="67422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92508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7A6657-E04B-860D-E1CD-F04A6A233456}"/>
              </a:ext>
            </a:extLst>
          </p:cNvPr>
          <p:cNvSpPr txBox="1"/>
          <p:nvPr/>
        </p:nvSpPr>
        <p:spPr>
          <a:xfrm>
            <a:off x="4572814" y="1619479"/>
            <a:ext cx="548477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THANK YOU!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5C3742-9A45-76D1-386F-D57C692431B8}"/>
              </a:ext>
            </a:extLst>
          </p:cNvPr>
          <p:cNvSpPr txBox="1"/>
          <p:nvPr/>
        </p:nvSpPr>
        <p:spPr>
          <a:xfrm>
            <a:off x="6697561" y="3930134"/>
            <a:ext cx="1235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76518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116681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Problem Statement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4990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44416" y="2599253"/>
            <a:ext cx="12513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499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Manual Tracking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2994541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HR teams struggle with time-consuming paper-based application processes.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24990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62632" y="2599253"/>
            <a:ext cx="1965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2499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Inefficiency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2994541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Scattered information leads to difficulties in candidate comparisons and decision-making.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03515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010722" y="5135404"/>
            <a:ext cx="19252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0351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Lack of Centralization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5530691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Absence of a unified system causes communication gaps between departments.</a:t>
            </a:r>
            <a:endParaRPr lang="en-US" sz="1850" dirty="0"/>
          </a:p>
        </p:txBody>
      </p:sp>
      <p:sp>
        <p:nvSpPr>
          <p:cNvPr id="16" name="Shape 13"/>
          <p:cNvSpPr/>
          <p:nvPr/>
        </p:nvSpPr>
        <p:spPr>
          <a:xfrm>
            <a:off x="4691658" y="503515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4857393" y="5135404"/>
            <a:ext cx="2070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69493" y="50351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Inconsistent Updates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69493" y="5530691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Applicants often left in the dark about their application status.</a:t>
            </a:r>
            <a:endParaRPr lang="en-US" sz="1850" dirty="0"/>
          </a:p>
        </p:txBody>
      </p:sp>
      <p:pic>
        <p:nvPicPr>
          <p:cNvPr id="2050" name="Picture 2" descr="How to write a problem statement - Paperpile">
            <a:extLst>
              <a:ext uri="{FF2B5EF4-FFF2-40B4-BE49-F238E27FC236}">
                <a16:creationId xmlns:a16="http://schemas.microsoft.com/office/drawing/2014/main" id="{80B2A3ED-9DDA-52E6-7059-6EA399D9D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4993" y="0"/>
            <a:ext cx="6105407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6707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System Purpose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607143" y="4647569"/>
            <a:ext cx="308431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Functional Requirements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607143" y="523883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Admin job posting management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07143" y="570555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Applicant profile creation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07143" y="617228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Application status tracking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07143" y="663900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Skills management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07143" y="710573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Search and filter capabilities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48235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User Types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37724" y="545977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Administrators (Employers)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837724" y="592650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Job Seekers (Applicants)</a:t>
            </a:r>
            <a:endParaRPr lang="en-US" sz="1850" dirty="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9706E4B0-3E4A-4BC5-F4DB-CDF7DD7C05C4}"/>
              </a:ext>
            </a:extLst>
          </p:cNvPr>
          <p:cNvSpPr/>
          <p:nvPr/>
        </p:nvSpPr>
        <p:spPr>
          <a:xfrm>
            <a:off x="837724" y="204663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Streamline recruitment process </a:t>
            </a: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0D83C32C-21CD-7B25-A1DB-2F1F12A23A36}"/>
              </a:ext>
            </a:extLst>
          </p:cNvPr>
          <p:cNvSpPr/>
          <p:nvPr/>
        </p:nvSpPr>
        <p:spPr>
          <a:xfrm>
            <a:off x="837724" y="251336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Connect employers and job seekers</a:t>
            </a:r>
            <a:endParaRPr lang="en-US" sz="1850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D593D2C7-9DA5-36D2-D69E-4EABAA928C33}"/>
              </a:ext>
            </a:extLst>
          </p:cNvPr>
          <p:cNvSpPr/>
          <p:nvPr/>
        </p:nvSpPr>
        <p:spPr>
          <a:xfrm>
            <a:off x="837724" y="298008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Efficient application management</a:t>
            </a:r>
            <a:endParaRPr lang="en-US" sz="1850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35191606-8046-8DF8-90CC-D29783D428F9}"/>
              </a:ext>
            </a:extLst>
          </p:cNvPr>
          <p:cNvSpPr/>
          <p:nvPr/>
        </p:nvSpPr>
        <p:spPr>
          <a:xfrm>
            <a:off x="837724" y="344681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Search/Filter Jobs</a:t>
            </a:r>
          </a:p>
        </p:txBody>
      </p:sp>
      <p:pic>
        <p:nvPicPr>
          <p:cNvPr id="7170" name="Picture 2" descr="Best 11 Guaranteed Advantages Of Internal Recruiting">
            <a:extLst>
              <a:ext uri="{FF2B5EF4-FFF2-40B4-BE49-F238E27FC236}">
                <a16:creationId xmlns:a16="http://schemas.microsoft.com/office/drawing/2014/main" id="{BD0815D6-E8C3-9B1C-9953-83958617C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3112" y="484742"/>
            <a:ext cx="6185535" cy="3479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046539" y="94214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Database Design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046539" y="2005132"/>
            <a:ext cx="3367682" cy="2274569"/>
          </a:xfrm>
          <a:prstGeom prst="roundRect">
            <a:avLst>
              <a:gd name="adj" fmla="val 398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293474" y="22520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Core Entities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293474" y="2747605"/>
            <a:ext cx="312074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Admin, Applicant, Job_Posting, Application, Skills, Applicant_Skills.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900473" y="2005132"/>
            <a:ext cx="3367682" cy="2274569"/>
          </a:xfrm>
          <a:prstGeom prst="roundRect">
            <a:avLst>
              <a:gd name="adj" fmla="val 398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1147408" y="22520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Relationships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147408" y="2747605"/>
            <a:ext cx="312074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Carefully designed connections ensure data integrity and efficient querying.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6539" y="4765953"/>
            <a:ext cx="3367682" cy="2274569"/>
          </a:xfrm>
          <a:prstGeom prst="roundRect">
            <a:avLst>
              <a:gd name="adj" fmla="val 398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293474" y="50128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Normalization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293474" y="5508427"/>
            <a:ext cx="312074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Tables are structured to minimize redundancy and optimize database performance.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10900473" y="4765953"/>
            <a:ext cx="3367682" cy="2274569"/>
          </a:xfrm>
          <a:prstGeom prst="roundRect">
            <a:avLst>
              <a:gd name="adj" fmla="val 398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1147408" y="50128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1147408" y="5508427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Design allows for future expansion and addition of new features.</a:t>
            </a:r>
            <a:endParaRPr lang="en-US" sz="18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B6D9640-F2C4-548A-12D1-F7B38125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24" r="734"/>
          <a:stretch/>
        </p:blipFill>
        <p:spPr>
          <a:xfrm>
            <a:off x="-99152" y="0"/>
            <a:ext cx="6906375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0694" y="2545416"/>
            <a:ext cx="5257562" cy="657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kern="0" spc="-124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Database Schema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82002" y="3365638"/>
            <a:ext cx="13067704" cy="4465707"/>
          </a:xfrm>
          <a:prstGeom prst="roundRect">
            <a:avLst>
              <a:gd name="adj" fmla="val 291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89623" y="3373258"/>
            <a:ext cx="13049845" cy="64091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14413" y="3514942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Table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367695" y="3514942"/>
            <a:ext cx="389513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Key Fields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717167" y="3514942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Purpose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89623" y="4014171"/>
            <a:ext cx="13049845" cy="64091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014413" y="4155856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Admin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367695" y="4155856"/>
            <a:ext cx="389513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admin_id, company_name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717167" y="4155856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Store employer information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89623" y="4655085"/>
            <a:ext cx="13049845" cy="64091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14413" y="4796769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Job_Posting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367695" y="4796769"/>
            <a:ext cx="389513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job_id, admin_id, title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717167" y="4796769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Manage job listings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89623" y="5295998"/>
            <a:ext cx="13049845" cy="64091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014413" y="5437682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Applicant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5367695" y="5437682"/>
            <a:ext cx="389513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applicant_id, full_name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9717167" y="5437682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Store job seeker profiles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789623" y="5936911"/>
            <a:ext cx="13049845" cy="64091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1014413" y="6078596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Application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5367695" y="6078596"/>
            <a:ext cx="389513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application_id, job_id, applicant_id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9717167" y="6078596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Track job applications</a:t>
            </a:r>
            <a:endParaRPr lang="en-US" sz="1750" dirty="0"/>
          </a:p>
        </p:txBody>
      </p:sp>
      <p:sp>
        <p:nvSpPr>
          <p:cNvPr id="35" name="Shape 14">
            <a:extLst>
              <a:ext uri="{FF2B5EF4-FFF2-40B4-BE49-F238E27FC236}">
                <a16:creationId xmlns:a16="http://schemas.microsoft.com/office/drawing/2014/main" id="{ABB25154-83F1-AC07-4634-5B5FD1A4E84A}"/>
              </a:ext>
            </a:extLst>
          </p:cNvPr>
          <p:cNvSpPr/>
          <p:nvPr/>
        </p:nvSpPr>
        <p:spPr>
          <a:xfrm>
            <a:off x="780694" y="6549519"/>
            <a:ext cx="13049845" cy="64091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15">
            <a:extLst>
              <a:ext uri="{FF2B5EF4-FFF2-40B4-BE49-F238E27FC236}">
                <a16:creationId xmlns:a16="http://schemas.microsoft.com/office/drawing/2014/main" id="{CFD0AAA7-C8B1-B115-4C50-07C3C0B4E188}"/>
              </a:ext>
            </a:extLst>
          </p:cNvPr>
          <p:cNvSpPr/>
          <p:nvPr/>
        </p:nvSpPr>
        <p:spPr>
          <a:xfrm>
            <a:off x="1005484" y="6691203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Skills</a:t>
            </a:r>
            <a:endParaRPr lang="en-US" sz="1750" dirty="0"/>
          </a:p>
        </p:txBody>
      </p:sp>
      <p:sp>
        <p:nvSpPr>
          <p:cNvPr id="37" name="Text 16">
            <a:extLst>
              <a:ext uri="{FF2B5EF4-FFF2-40B4-BE49-F238E27FC236}">
                <a16:creationId xmlns:a16="http://schemas.microsoft.com/office/drawing/2014/main" id="{4728A323-43DC-46DE-90E9-9137B6D641D0}"/>
              </a:ext>
            </a:extLst>
          </p:cNvPr>
          <p:cNvSpPr/>
          <p:nvPr/>
        </p:nvSpPr>
        <p:spPr>
          <a:xfrm>
            <a:off x="5358766" y="6691203"/>
            <a:ext cx="389513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skill_id, skill_name</a:t>
            </a:r>
            <a:endParaRPr lang="en-US" sz="1750" dirty="0"/>
          </a:p>
        </p:txBody>
      </p:sp>
      <p:sp>
        <p:nvSpPr>
          <p:cNvPr id="38" name="Text 17">
            <a:extLst>
              <a:ext uri="{FF2B5EF4-FFF2-40B4-BE49-F238E27FC236}">
                <a16:creationId xmlns:a16="http://schemas.microsoft.com/office/drawing/2014/main" id="{26C8D43D-3F64-D48A-9A2C-60AADF3E13EC}"/>
              </a:ext>
            </a:extLst>
          </p:cNvPr>
          <p:cNvSpPr/>
          <p:nvPr/>
        </p:nvSpPr>
        <p:spPr>
          <a:xfrm>
            <a:off x="9708238" y="6691203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Stores Skills</a:t>
            </a:r>
            <a:endParaRPr lang="en-US" sz="1750" dirty="0"/>
          </a:p>
        </p:txBody>
      </p:sp>
      <p:sp>
        <p:nvSpPr>
          <p:cNvPr id="39" name="Shape 18">
            <a:extLst>
              <a:ext uri="{FF2B5EF4-FFF2-40B4-BE49-F238E27FC236}">
                <a16:creationId xmlns:a16="http://schemas.microsoft.com/office/drawing/2014/main" id="{A5EC533D-264E-D35A-BCF8-B5417FA5C1B1}"/>
              </a:ext>
            </a:extLst>
          </p:cNvPr>
          <p:cNvSpPr/>
          <p:nvPr/>
        </p:nvSpPr>
        <p:spPr>
          <a:xfrm>
            <a:off x="780694" y="7190432"/>
            <a:ext cx="13049845" cy="64091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19">
            <a:extLst>
              <a:ext uri="{FF2B5EF4-FFF2-40B4-BE49-F238E27FC236}">
                <a16:creationId xmlns:a16="http://schemas.microsoft.com/office/drawing/2014/main" id="{F427EA31-9E04-C98D-1E43-896F70CD838C}"/>
              </a:ext>
            </a:extLst>
          </p:cNvPr>
          <p:cNvSpPr/>
          <p:nvPr/>
        </p:nvSpPr>
        <p:spPr>
          <a:xfrm>
            <a:off x="1005484" y="7332117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Applicant_Skills</a:t>
            </a:r>
            <a:endParaRPr lang="en-US" sz="1750" dirty="0"/>
          </a:p>
        </p:txBody>
      </p:sp>
      <p:sp>
        <p:nvSpPr>
          <p:cNvPr id="41" name="Text 20">
            <a:extLst>
              <a:ext uri="{FF2B5EF4-FFF2-40B4-BE49-F238E27FC236}">
                <a16:creationId xmlns:a16="http://schemas.microsoft.com/office/drawing/2014/main" id="{DCFBF015-76F4-52B4-B1E3-271BD49D563B}"/>
              </a:ext>
            </a:extLst>
          </p:cNvPr>
          <p:cNvSpPr/>
          <p:nvPr/>
        </p:nvSpPr>
        <p:spPr>
          <a:xfrm>
            <a:off x="5358766" y="7332117"/>
            <a:ext cx="389513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applicant_id, skill_id</a:t>
            </a:r>
            <a:endParaRPr lang="en-US" sz="1750" dirty="0"/>
          </a:p>
        </p:txBody>
      </p:sp>
      <p:sp>
        <p:nvSpPr>
          <p:cNvPr id="42" name="Text 21">
            <a:extLst>
              <a:ext uri="{FF2B5EF4-FFF2-40B4-BE49-F238E27FC236}">
                <a16:creationId xmlns:a16="http://schemas.microsoft.com/office/drawing/2014/main" id="{C570C7BE-29B4-CCE9-6A74-99C69853228A}"/>
              </a:ext>
            </a:extLst>
          </p:cNvPr>
          <p:cNvSpPr/>
          <p:nvPr/>
        </p:nvSpPr>
        <p:spPr>
          <a:xfrm>
            <a:off x="9708238" y="7332117"/>
            <a:ext cx="3898940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</a:rPr>
              <a:t>Match Skills with Applicant</a:t>
            </a:r>
            <a:endParaRPr lang="en-US" sz="1750" dirty="0"/>
          </a:p>
        </p:txBody>
      </p:sp>
      <p:pic>
        <p:nvPicPr>
          <p:cNvPr id="6146" name="Picture 2" descr="Exploring Database Schemas. A Journey from Basic Types to Advanced… | by  Rudresh Narwal 👨‍💻 | Medium">
            <a:extLst>
              <a:ext uri="{FF2B5EF4-FFF2-40B4-BE49-F238E27FC236}">
                <a16:creationId xmlns:a16="http://schemas.microsoft.com/office/drawing/2014/main" id="{A10956AE-1655-407D-B50C-C7746C3986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" t="21190" r="-641" b="28118"/>
          <a:stretch/>
        </p:blipFill>
        <p:spPr bwMode="auto">
          <a:xfrm>
            <a:off x="0" y="12402"/>
            <a:ext cx="14729552" cy="2370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4261" y="869156"/>
            <a:ext cx="5304353" cy="633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kern="0" spc="-12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Integrity Measures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62276" y="1826181"/>
            <a:ext cx="30480" cy="5534263"/>
          </a:xfrm>
          <a:prstGeom prst="roundRect">
            <a:avLst>
              <a:gd name="adj" fmla="val 296957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289447" y="2295763"/>
            <a:ext cx="754261" cy="30480"/>
          </a:xfrm>
          <a:prstGeom prst="roundRect">
            <a:avLst>
              <a:gd name="adj" fmla="val 296957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835104" y="2068592"/>
            <a:ext cx="484823" cy="484823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21199" y="2158841"/>
            <a:ext cx="112514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2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262783" y="2041684"/>
            <a:ext cx="2535317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6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Primary Keys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262783" y="2487811"/>
            <a:ext cx="612695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Unique identifiers ensure each record is distinctly addressable.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89447" y="3733205"/>
            <a:ext cx="754261" cy="30480"/>
          </a:xfrm>
          <a:prstGeom prst="roundRect">
            <a:avLst>
              <a:gd name="adj" fmla="val 296957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835104" y="3506033"/>
            <a:ext cx="484823" cy="484823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989052" y="3596283"/>
            <a:ext cx="176927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2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262783" y="3479125"/>
            <a:ext cx="2535317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6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Foreign Keys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262783" y="3925253"/>
            <a:ext cx="612695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Maintain referential integrity between related tables.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89447" y="5170646"/>
            <a:ext cx="754261" cy="30480"/>
          </a:xfrm>
          <a:prstGeom prst="roundRect">
            <a:avLst>
              <a:gd name="adj" fmla="val 296957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835104" y="4943475"/>
            <a:ext cx="484823" cy="484823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990838" y="5033724"/>
            <a:ext cx="173236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2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262783" y="4916567"/>
            <a:ext cx="2535317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6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Constraints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262783" y="5362694"/>
            <a:ext cx="612695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Enforce data validity through ENUM types and DEFAULT values.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1289447" y="6608088"/>
            <a:ext cx="754261" cy="30480"/>
          </a:xfrm>
          <a:prstGeom prst="roundRect">
            <a:avLst>
              <a:gd name="adj" fmla="val 296957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835104" y="6380917"/>
            <a:ext cx="484823" cy="484823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984290" y="6471166"/>
            <a:ext cx="186333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2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2262783" y="6354008"/>
            <a:ext cx="2535317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950" b="1" kern="0" spc="-6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Default Values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2262783" y="6800136"/>
            <a:ext cx="612695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Automatically populate columns with a predefined value.</a:t>
            </a:r>
            <a:endParaRPr lang="en-US" sz="1650" dirty="0"/>
          </a:p>
        </p:txBody>
      </p:sp>
      <p:pic>
        <p:nvPicPr>
          <p:cNvPr id="5122" name="Picture 2" descr="Key features - Free business and finance icons">
            <a:extLst>
              <a:ext uri="{FF2B5EF4-FFF2-40B4-BE49-F238E27FC236}">
                <a16:creationId xmlns:a16="http://schemas.microsoft.com/office/drawing/2014/main" id="{992DE447-A311-7F59-0EB5-328DCE9D6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387" y="869156"/>
            <a:ext cx="5243394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5222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237B5A-F6CF-819D-4CFF-C7BA38BCA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CB4F79A-5852-DDD8-0E47-35D75958904D}"/>
              </a:ext>
            </a:extLst>
          </p:cNvPr>
          <p:cNvSpPr/>
          <p:nvPr/>
        </p:nvSpPr>
        <p:spPr>
          <a:xfrm>
            <a:off x="754261" y="869156"/>
            <a:ext cx="5304353" cy="633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950"/>
              </a:lnSpc>
            </a:pPr>
            <a:r>
              <a:rPr lang="en-US" sz="3950" b="1" kern="0" spc="-12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Database Optimizations</a:t>
            </a:r>
            <a:endParaRPr lang="en-US" sz="39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47ECD0CD-7D26-9477-C30C-A67968594B1C}"/>
              </a:ext>
            </a:extLst>
          </p:cNvPr>
          <p:cNvSpPr/>
          <p:nvPr/>
        </p:nvSpPr>
        <p:spPr>
          <a:xfrm>
            <a:off x="1062275" y="1826182"/>
            <a:ext cx="71438" cy="2884524"/>
          </a:xfrm>
          <a:prstGeom prst="roundRect">
            <a:avLst>
              <a:gd name="adj" fmla="val 296957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6AA50B71-DB4A-BF34-D2E1-C83A131F89F2}"/>
              </a:ext>
            </a:extLst>
          </p:cNvPr>
          <p:cNvSpPr/>
          <p:nvPr/>
        </p:nvSpPr>
        <p:spPr>
          <a:xfrm>
            <a:off x="1021199" y="2158841"/>
            <a:ext cx="112514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endParaRPr lang="en-US" sz="23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6755DA50-5FA3-CD69-D1E9-B0F5C3593A86}"/>
              </a:ext>
            </a:extLst>
          </p:cNvPr>
          <p:cNvSpPr/>
          <p:nvPr/>
        </p:nvSpPr>
        <p:spPr>
          <a:xfrm>
            <a:off x="2262783" y="2041684"/>
            <a:ext cx="2535317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950" b="1" kern="0" spc="-6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Indexing</a:t>
            </a:r>
            <a:endParaRPr lang="en-US" sz="19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2FCA6B9B-7008-9935-9C1E-79A268201670}"/>
              </a:ext>
            </a:extLst>
          </p:cNvPr>
          <p:cNvSpPr/>
          <p:nvPr/>
        </p:nvSpPr>
        <p:spPr>
          <a:xfrm>
            <a:off x="2262783" y="2487811"/>
            <a:ext cx="612695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700"/>
              </a:lnSpc>
              <a:buFontTx/>
              <a:buChar char="-"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Primary Keys</a:t>
            </a:r>
          </a:p>
          <a:p>
            <a:pPr marL="285750" indent="-285750" algn="l">
              <a:lnSpc>
                <a:spcPts val="2700"/>
              </a:lnSpc>
              <a:buFontTx/>
              <a:buChar char="-"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</a:rPr>
              <a:t>Foreign Keys</a:t>
            </a:r>
          </a:p>
          <a:p>
            <a:pPr marL="285750" indent="-285750" algn="l">
              <a:lnSpc>
                <a:spcPts val="2700"/>
              </a:lnSpc>
              <a:buFontTx/>
              <a:buChar char="-"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</a:rPr>
              <a:t>Search fields</a:t>
            </a:r>
            <a:endParaRPr lang="en-US" sz="16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03E68D96-CDE6-517F-72A8-85C9EBEE65D9}"/>
              </a:ext>
            </a:extLst>
          </p:cNvPr>
          <p:cNvSpPr/>
          <p:nvPr/>
        </p:nvSpPr>
        <p:spPr>
          <a:xfrm>
            <a:off x="2262783" y="3855243"/>
            <a:ext cx="2535317" cy="376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6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Query Optimization</a:t>
            </a:r>
            <a:endParaRPr lang="en-US" sz="19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23C4122D-6F10-81C1-D273-B02B72AA9B7B}"/>
              </a:ext>
            </a:extLst>
          </p:cNvPr>
          <p:cNvSpPr/>
          <p:nvPr/>
        </p:nvSpPr>
        <p:spPr>
          <a:xfrm>
            <a:off x="2262783" y="4301371"/>
            <a:ext cx="6126956" cy="409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700"/>
              </a:lnSpc>
              <a:buFontTx/>
              <a:buChar char="-"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Joins Optimization</a:t>
            </a:r>
          </a:p>
          <a:p>
            <a:pPr marL="285750" indent="-285750" algn="l">
              <a:lnSpc>
                <a:spcPts val="2700"/>
              </a:lnSpc>
              <a:buFontTx/>
              <a:buChar char="-"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Prepared Statements</a:t>
            </a:r>
          </a:p>
          <a:p>
            <a:pPr marL="285750" indent="-285750" algn="l">
              <a:lnSpc>
                <a:spcPts val="2700"/>
              </a:lnSpc>
              <a:buFontTx/>
              <a:buChar char="-"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Efficient filtering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16" name="Shape 13">
            <a:extLst>
              <a:ext uri="{FF2B5EF4-FFF2-40B4-BE49-F238E27FC236}">
                <a16:creationId xmlns:a16="http://schemas.microsoft.com/office/drawing/2014/main" id="{A66E28D7-5C0A-27FA-AA53-43D3A08E2C07}"/>
              </a:ext>
            </a:extLst>
          </p:cNvPr>
          <p:cNvSpPr/>
          <p:nvPr/>
        </p:nvSpPr>
        <p:spPr>
          <a:xfrm>
            <a:off x="835044" y="2116097"/>
            <a:ext cx="484823" cy="484823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8">
            <a:extLst>
              <a:ext uri="{FF2B5EF4-FFF2-40B4-BE49-F238E27FC236}">
                <a16:creationId xmlns:a16="http://schemas.microsoft.com/office/drawing/2014/main" id="{50A97E70-43B4-829E-BAB8-69A1D17E00C2}"/>
              </a:ext>
            </a:extLst>
          </p:cNvPr>
          <p:cNvSpPr/>
          <p:nvPr/>
        </p:nvSpPr>
        <p:spPr>
          <a:xfrm>
            <a:off x="835044" y="3855243"/>
            <a:ext cx="484823" cy="484823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3074" name="Picture 2" descr="Data optimization strategies to enhance data backups">
            <a:extLst>
              <a:ext uri="{FF2B5EF4-FFF2-40B4-BE49-F238E27FC236}">
                <a16:creationId xmlns:a16="http://schemas.microsoft.com/office/drawing/2014/main" id="{94354E72-FD3A-10C4-490F-EDAA47ADE1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0" r="22702"/>
          <a:stretch/>
        </p:blipFill>
        <p:spPr bwMode="auto">
          <a:xfrm>
            <a:off x="7369941" y="0"/>
            <a:ext cx="7260459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21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6633" y="539948"/>
            <a:ext cx="4616648" cy="577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b="1" kern="0" spc="-109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Key Features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33" y="1411248"/>
            <a:ext cx="980956" cy="15696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61793" y="1607344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kern="0" spc="-55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Job Management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1961793" y="2013466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Employers can easily post, edit, and manage job listings.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33" y="2980849"/>
            <a:ext cx="980956" cy="15696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61793" y="3176945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kern="0" spc="-55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Application Tracking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1961793" y="3583067"/>
            <a:ext cx="6495574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Real-time updates on application status for both employers and applicants.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633" y="4550450"/>
            <a:ext cx="980956" cy="15696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61793" y="4746546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kern="0" spc="-55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Skills Matching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1961793" y="5152668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Automated comparison of job requirements with applicant skills.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633" y="6120051"/>
            <a:ext cx="980956" cy="15696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61793" y="6316147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kern="0" spc="-55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Search &amp; Filter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1961793" y="6722269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Advanced search capabilities for both jobs and candidates.</a:t>
            </a:r>
            <a:endParaRPr lang="en-US" sz="1500" dirty="0"/>
          </a:p>
        </p:txBody>
      </p:sp>
      <p:pic>
        <p:nvPicPr>
          <p:cNvPr id="4098" name="Picture 2" descr="Key Features Vector Art, Icons, and Graphics for Free Download">
            <a:extLst>
              <a:ext uri="{FF2B5EF4-FFF2-40B4-BE49-F238E27FC236}">
                <a16:creationId xmlns:a16="http://schemas.microsoft.com/office/drawing/2014/main" id="{B16E6AA6-1769-7B9E-C8DA-6AAEBD373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570" y="0"/>
            <a:ext cx="5878829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bg>
      <p:bgPr>
        <a:solidFill>
          <a:srgbClr val="25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3"/>
          <p:cNvSpPr/>
          <p:nvPr/>
        </p:nvSpPr>
        <p:spPr>
          <a:xfrm>
            <a:off x="430039" y="4212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Employer Dashboard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206743" y="815505"/>
            <a:ext cx="624299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Comprehensive overview of active jobs, application statistics, and candidate management tools.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421703" y="68818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Applicant Profile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573118" y="7233826"/>
            <a:ext cx="505728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User-friendly interface for job seekers to manage their profile and track applications.</a:t>
            </a:r>
            <a:endParaRPr lang="en-US" sz="18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C277C90-A341-AD32-ECA0-3A0E5D06C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702" y="1833111"/>
            <a:ext cx="3995808" cy="30235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4230317-9590-1FC7-45DC-670A9F52D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3114" y="494719"/>
            <a:ext cx="3995807" cy="293971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E36577-F834-6388-E1FB-5C7589EAC1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039" y="5108774"/>
            <a:ext cx="6097144" cy="28277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944156-0D8A-5C2E-9B13-7260FD61E2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4667" y="3695800"/>
            <a:ext cx="4992703" cy="17229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DD9035F-C00C-1982-55B5-CC6AFB0EDD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4668" y="5418794"/>
            <a:ext cx="4992703" cy="139795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1589</TotalTime>
  <Words>1669</Words>
  <Application>Microsoft Macintosh PowerPoint</Application>
  <PresentationFormat>Custom</PresentationFormat>
  <Paragraphs>287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Overpass</vt:lpstr>
      <vt:lpstr>Menlo</vt:lpstr>
      <vt:lpstr>Overpass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Vigneshwar Reddy Gangireddy</cp:lastModifiedBy>
  <cp:revision>6</cp:revision>
  <dcterms:created xsi:type="dcterms:W3CDTF">2024-11-24T17:17:06Z</dcterms:created>
  <dcterms:modified xsi:type="dcterms:W3CDTF">2024-12-04T03:15:49Z</dcterms:modified>
</cp:coreProperties>
</file>